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71" r:id="rId2"/>
    <p:sldId id="257" r:id="rId3"/>
    <p:sldId id="275" r:id="rId4"/>
    <p:sldId id="259" r:id="rId5"/>
    <p:sldId id="260" r:id="rId6"/>
    <p:sldId id="266" r:id="rId7"/>
    <p:sldId id="267" r:id="rId8"/>
    <p:sldId id="263" r:id="rId9"/>
    <p:sldId id="272" r:id="rId10"/>
    <p:sldId id="268" r:id="rId11"/>
    <p:sldId id="273" r:id="rId12"/>
    <p:sldId id="276" r:id="rId13"/>
    <p:sldId id="269" r:id="rId14"/>
    <p:sldId id="274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7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B8CD22-D5D1-4E03-9471-BE47355B9F01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D3F0081-B0DD-4F0F-BD2A-64077B60CE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1BD10-5CE7-405F-B878-4AF6DFDFF811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31DD9-467F-4AC8-B0C3-95B26CA0719C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2D159-429D-4F60-AACB-41E9D27F5F6A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21295-63AE-47D9-A899-9D0BB456AAD6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20743-2E11-4424-850D-B6FFDF20C8B9}" type="slidenum">
              <a:rPr lang="tr-T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DA5F8-BB4C-4BEC-8A1A-C8C19711B5F3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95037-AD3C-42A4-8F61-2EDBE0A51F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1CE1-9223-4C19-B210-199CFC94DFBE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2F4C-DB97-400E-AD1D-29631306D45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40FB8-C10D-448C-90C4-DEA8F2F17944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25010-4691-48B6-ABE2-1502955DF3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5068-227F-4FB5-8D5C-E4348290912C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856D-DE4C-4F4D-A85F-1F23E567AA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F8DB-52AB-443E-9FD8-AF6C608722D9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A188-68B3-448B-9A15-4B1C1472CA3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F480-7A24-42AA-B8DD-393B486D1887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BA6F6-FD65-4698-88EF-9A8A0CB0E01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9CBB1-3641-42A0-98CE-486DE561AF4E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244CE-D6CE-458B-AFC6-EF21A2FD556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3DE7-B3CB-4E55-A3C7-78CEB6DB9214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9883-1A02-4C26-9665-4F1391B0E4A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B1C5A-2663-44A5-9771-605000E19AC1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06CF0-5368-4774-9D11-07368875119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577BE-F739-4150-8886-276F0BF380E6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EB9D-60C5-4323-96CB-5CE09BCF816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25086-15E9-4652-8B15-2C6A546247DE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82A2-C7A1-4D58-AAA0-3D5DAC61B7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 advClick="0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6E1AD-99BF-4FA8-B868-DD389404CEA0}" type="datetimeFigureOut">
              <a:rPr lang="tr-TR"/>
              <a:pPr>
                <a:defRPr/>
              </a:pPr>
              <a:t>20.10.2013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1A2B6E-868D-4DD2-8508-0249AFCE954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 advClick="0" advTm="11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Hungary%20meeting\Yeni%20klas&#246;r\YEDI_KARANFIL___YUNUS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jpeg"/><Relationship Id="rId4" Type="http://schemas.openxmlformats.org/officeDocument/2006/relationships/image" Target="../media/image1.jpe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MustafaKemalAtaturk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ran" TargetMode="External"/><Relationship Id="rId3" Type="http://schemas.openxmlformats.org/officeDocument/2006/relationships/hyperlink" Target="http://en.wikipedia.org/wiki/Bulgaria" TargetMode="External"/><Relationship Id="rId7" Type="http://schemas.openxmlformats.org/officeDocument/2006/relationships/hyperlink" Target="http://en.wikipedia.org/wiki/Azerbaijan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Armenia" TargetMode="External"/><Relationship Id="rId5" Type="http://schemas.openxmlformats.org/officeDocument/2006/relationships/hyperlink" Target="http://en.wikipedia.org/wiki/Georgia_(country)" TargetMode="External"/><Relationship Id="rId10" Type="http://schemas.openxmlformats.org/officeDocument/2006/relationships/hyperlink" Target="http://en.wikipedia.org/wiki/Syria" TargetMode="External"/><Relationship Id="rId4" Type="http://schemas.openxmlformats.org/officeDocument/2006/relationships/hyperlink" Target="http://en.wikipedia.org/wiki/Greece" TargetMode="External"/><Relationship Id="rId9" Type="http://schemas.openxmlformats.org/officeDocument/2006/relationships/hyperlink" Target="http://en.wikipedia.org/wiki/Iraq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tr/url?sa=i&amp;rct=j&amp;q=&amp;esrc=s&amp;frm=1&amp;source=images&amp;cd=&amp;cad=rja&amp;docid=anMV2TF1I49sUM&amp;tbnid=RApgY2M_0dKXhM:&amp;ved=0CAUQjRw&amp;url=http://www.gezicirehber.com/istanbul-gezi-rehberi.html/istanbul-bogaz&amp;ei=x-ssUvOnNeKl0wWSs4B4&amp;bvm=bv.51773540,d.ZG4&amp;psig=AFQjCNFl1z4_8A61WhFMJ1EiHgk8GahcQQ&amp;ust=1378762033282710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lack_Sea" TargetMode="External"/><Relationship Id="rId2" Type="http://schemas.openxmlformats.org/officeDocument/2006/relationships/hyperlink" Target="http://en.wikipedia.org/wiki/Aegean_Se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Mediterranean_Se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Belgesi1.docx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>
            <a:spLocks noGrp="1"/>
          </p:cNvSpPr>
          <p:nvPr>
            <p:ph type="subTitle" idx="1"/>
          </p:nvPr>
        </p:nvSpPr>
        <p:spPr>
          <a:xfrm>
            <a:off x="1071563" y="5357813"/>
            <a:ext cx="7854950" cy="1500187"/>
          </a:xfrm>
        </p:spPr>
        <p:txBody>
          <a:bodyPr/>
          <a:lstStyle/>
          <a:p>
            <a:pPr eaLnBrk="1" hangingPunct="1"/>
            <a:r>
              <a:rPr lang="tr-TR" sz="8000" smtClean="0">
                <a:solidFill>
                  <a:schemeClr val="bg1"/>
                </a:solidFill>
              </a:rPr>
              <a:t>Turkey</a:t>
            </a:r>
          </a:p>
        </p:txBody>
      </p:sp>
      <p:pic>
        <p:nvPicPr>
          <p:cNvPr id="14338" name="Picture 14" descr="http://www.lezzetyolu.com/wp-content/uploads/2011/10/baklava-with-pistachi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214813"/>
            <a:ext cx="38862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http://adanalikardesler.rehberalem.com/firmalar/22815/urun/doner_4.jpg"/>
          <p:cNvPicPr>
            <a:picLocks noChangeAspect="1" noChangeArrowheads="1"/>
          </p:cNvPicPr>
          <p:nvPr/>
        </p:nvPicPr>
        <p:blipFill>
          <a:blip r:embed="rId5" cstate="print"/>
          <a:srcRect l="16666"/>
          <a:stretch>
            <a:fillRect/>
          </a:stretch>
        </p:blipFill>
        <p:spPr bwMode="auto">
          <a:xfrm>
            <a:off x="0" y="4286250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8" descr="http://www.meleklermekani.com/imagehosting/cay-1b1.jpg"/>
          <p:cNvPicPr>
            <a:picLocks noChangeAspect="1" noChangeArrowheads="1"/>
          </p:cNvPicPr>
          <p:nvPr/>
        </p:nvPicPr>
        <p:blipFill>
          <a:blip r:embed="rId6" cstate="print"/>
          <a:srcRect l="14999" r="12141"/>
          <a:stretch>
            <a:fillRect/>
          </a:stretch>
        </p:blipFill>
        <p:spPr bwMode="auto">
          <a:xfrm>
            <a:off x="6577013" y="4214813"/>
            <a:ext cx="25669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0" descr="Türk Bayra&amp;gbreve;ı, Bayra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76450"/>
            <a:ext cx="34925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419475" y="2209800"/>
            <a:ext cx="5329238" cy="173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Welcome to </a:t>
            </a:r>
          </a:p>
          <a:p>
            <a:pPr algn="ctr">
              <a:defRPr/>
            </a:pPr>
            <a:r>
              <a:rPr lang="en-US" sz="5400" b="1" i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Turkey</a:t>
            </a:r>
          </a:p>
        </p:txBody>
      </p:sp>
      <p:pic>
        <p:nvPicPr>
          <p:cNvPr id="14343" name="Picture 13" descr="http://www.istanbulsporenvanteri.com/FileUpload/bs400361/UrunResim/13425205.jpg"/>
          <p:cNvPicPr>
            <a:picLocks noChangeAspect="1" noChangeArrowheads="1"/>
          </p:cNvPicPr>
          <p:nvPr/>
        </p:nvPicPr>
        <p:blipFill>
          <a:blip r:embed="rId8" cstate="print"/>
          <a:srcRect l="5435" r="10326"/>
          <a:stretch>
            <a:fillRect/>
          </a:stretch>
        </p:blipFill>
        <p:spPr bwMode="auto">
          <a:xfrm>
            <a:off x="4071938" y="0"/>
            <a:ext cx="22145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5" descr="http://www.deretepe.net/wp-content/uploads/Turkiye-Turizm-Haritasi-Buyuk-Boy.jpg"/>
          <p:cNvPicPr>
            <a:picLocks noChangeAspect="1" noChangeArrowheads="1"/>
          </p:cNvPicPr>
          <p:nvPr/>
        </p:nvPicPr>
        <p:blipFill>
          <a:blip r:embed="rId9" cstate="print"/>
          <a:srcRect l="3700" r="3751"/>
          <a:stretch>
            <a:fillRect/>
          </a:stretch>
        </p:blipFill>
        <p:spPr bwMode="auto">
          <a:xfrm>
            <a:off x="-14288" y="0"/>
            <a:ext cx="37639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http://www.bemyo.ankara.edu.tr/UserFiles/Image/06%282%29.jpg"/>
          <p:cNvPicPr>
            <a:picLocks noChangeAspect="1" noChangeArrowheads="1"/>
          </p:cNvPicPr>
          <p:nvPr/>
        </p:nvPicPr>
        <p:blipFill>
          <a:blip r:embed="rId10" cstate="print"/>
          <a:srcRect r="70483"/>
          <a:stretch>
            <a:fillRect/>
          </a:stretch>
        </p:blipFill>
        <p:spPr bwMode="auto">
          <a:xfrm>
            <a:off x="6715125" y="0"/>
            <a:ext cx="200025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YEDI_KARANFIL___YU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88392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5122863" cy="53816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043238" algn="l"/>
              </a:tabLst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Population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: 75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million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043238" algn="l"/>
              </a:tabLst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Growth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rate	: 1.2 % </a:t>
            </a:r>
          </a:p>
          <a:p>
            <a:pPr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3043238" algn="l"/>
              </a:tabLst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structure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3043238" algn="l"/>
              </a:tabLst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0-14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: 25.5 %</a:t>
            </a:r>
          </a:p>
          <a:p>
            <a:pPr lvl="1"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3043238" algn="l"/>
              </a:tabLst>
              <a:defRPr/>
            </a:pP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15-64 </a:t>
            </a:r>
            <a:r>
              <a:rPr lang="tr-TR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tr-TR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: 67.7 %</a:t>
            </a:r>
          </a:p>
          <a:p>
            <a:pPr lvl="1" eaLnBrk="1" fontAlgn="auto" hangingPunct="1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3043238" algn="l"/>
              </a:tabLst>
              <a:defRPr/>
            </a:pPr>
            <a:r>
              <a:rPr lang="tr-TR" dirty="0" smtClean="0">
                <a:latin typeface="Arial" pitchFamily="34" charset="0"/>
                <a:cs typeface="Arial" pitchFamily="34" charset="0"/>
              </a:rPr>
              <a:t>65-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	: 6.8 %</a:t>
            </a:r>
          </a:p>
        </p:txBody>
      </p:sp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r-TR" smtClean="0">
                <a:latin typeface="Arial" charset="0"/>
                <a:cs typeface="Arial" charset="0"/>
              </a:rPr>
              <a:t>Demographics</a:t>
            </a:r>
          </a:p>
        </p:txBody>
      </p:sp>
      <p:pic>
        <p:nvPicPr>
          <p:cNvPr id="21508" name="Picture 5" descr="http://lh4.ggpht.com/_4ISjnhEGqdk/Ryu51_1h8AI/AAAAAAAAF9o/zj0UwrvAdWI/turkiye_turkey%20%281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428625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http://4.bp.blogspot.com/_CZs3XbsQ-PU/TQuitAij7jI/AAAAAAAAAi0/yzUccac8W_Q/s1600/303b70ef2153c0666ecf19b406008717_1290938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3429000"/>
            <a:ext cx="34290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FB3443-6ED7-4371-BFEC-D7A20472902E}" type="slidenum">
              <a:rPr lang="tr-TR"/>
              <a:pPr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1200" cy="63341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latin typeface="Arial" pitchFamily="34" charset="0"/>
                <a:cs typeface="Arial" pitchFamily="34" charset="0"/>
              </a:rPr>
              <a:t>Economy</a:t>
            </a:r>
            <a:endParaRPr lang="tr-TR" sz="7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71463" y="4391025"/>
            <a:ext cx="3217862" cy="2466975"/>
            <a:chOff x="271463" y="4391025"/>
            <a:chExt cx="3217862" cy="2466975"/>
          </a:xfrm>
        </p:grpSpPr>
        <p:pic>
          <p:nvPicPr>
            <p:cNvPr id="29710" name="Picture 7" descr="http://en.dunyatimes.com/modules/articles/thumbmaker.php?src=/modules/articles/dataimages/IMG_BEAF83-AEF3B1-026E5F-97E138-851FA2-FD9EAE.jpg&amp;h=395&amp;w=760"/>
            <p:cNvPicPr>
              <a:picLocks noChangeAspect="1" noChangeArrowheads="1"/>
            </p:cNvPicPr>
            <p:nvPr/>
          </p:nvPicPr>
          <p:blipFill>
            <a:blip r:embed="rId3" cstate="print"/>
            <a:srcRect l="6927"/>
            <a:stretch>
              <a:fillRect/>
            </a:stretch>
          </p:blipFill>
          <p:spPr bwMode="auto">
            <a:xfrm>
              <a:off x="271463" y="4391025"/>
              <a:ext cx="3217862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Rectangle 6"/>
            <p:cNvSpPr>
              <a:spLocks noChangeArrowheads="1"/>
            </p:cNvSpPr>
            <p:nvPr/>
          </p:nvSpPr>
          <p:spPr bwMode="auto">
            <a:xfrm>
              <a:off x="485775" y="6488113"/>
              <a:ext cx="25304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Agricultural products</a:t>
              </a:r>
              <a:endParaRPr lang="tr-TR" b="1">
                <a:latin typeface="Calibri" pitchFamily="34" charset="0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4313" y="1412875"/>
            <a:ext cx="2928937" cy="2981325"/>
            <a:chOff x="214313" y="1144588"/>
            <a:chExt cx="2928937" cy="3249612"/>
          </a:xfrm>
        </p:grpSpPr>
        <p:pic>
          <p:nvPicPr>
            <p:cNvPr id="29708" name="Picture 9" descr="http://4.bp.blogspot.com/_bQ8htT4GHrs/TCPMmBf-VTI/AAAAAAAAHGk/8lOTt7foHDE/s1600/best+bann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313" y="1144588"/>
              <a:ext cx="2928937" cy="2928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Rectangle 8"/>
            <p:cNvSpPr>
              <a:spLocks noChangeArrowheads="1"/>
            </p:cNvSpPr>
            <p:nvPr/>
          </p:nvSpPr>
          <p:spPr bwMode="auto">
            <a:xfrm>
              <a:off x="1000125" y="4024313"/>
              <a:ext cx="102711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Textiles</a:t>
              </a:r>
              <a:endParaRPr lang="tr-TR" b="1">
                <a:latin typeface="Calibri" pitchFamily="34" charset="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286125" y="1268413"/>
            <a:ext cx="5072063" cy="3089275"/>
            <a:chOff x="3286125" y="1182688"/>
            <a:chExt cx="5072063" cy="3174444"/>
          </a:xfrm>
        </p:grpSpPr>
        <p:pic>
          <p:nvPicPr>
            <p:cNvPr id="29706" name="Picture 11" descr="http://enerjitime.com/wp-content/uploads/2012/07/231120111246569907801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86125" y="1182688"/>
              <a:ext cx="5072063" cy="283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5072063" y="3987800"/>
              <a:ext cx="11080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Vehicles</a:t>
              </a:r>
              <a:endParaRPr lang="tr-TR" b="1">
                <a:latin typeface="Calibri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4711700" y="4381500"/>
            <a:ext cx="2646363" cy="2462213"/>
            <a:chOff x="4711700" y="4381500"/>
            <a:chExt cx="2646363" cy="2462213"/>
          </a:xfrm>
        </p:grpSpPr>
        <p:pic>
          <p:nvPicPr>
            <p:cNvPr id="29704" name="Picture 15" descr="http://3.bp.blogspot.com/-t5BGi4w5cbA/T5tEAcRCiFI/AAAAAAAAAHc/PJeq3wmE-hI/s1600/beyaz-esya-sektoru.png"/>
            <p:cNvPicPr>
              <a:picLocks noChangeAspect="1" noChangeArrowheads="1"/>
            </p:cNvPicPr>
            <p:nvPr/>
          </p:nvPicPr>
          <p:blipFill>
            <a:blip r:embed="rId6" cstate="print"/>
            <a:srcRect l="10001"/>
            <a:stretch>
              <a:fillRect/>
            </a:stretch>
          </p:blipFill>
          <p:spPr bwMode="auto">
            <a:xfrm>
              <a:off x="4786313" y="4381500"/>
              <a:ext cx="257175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Rectangle 14"/>
            <p:cNvSpPr>
              <a:spLocks noChangeArrowheads="1"/>
            </p:cNvSpPr>
            <p:nvPr/>
          </p:nvSpPr>
          <p:spPr bwMode="auto">
            <a:xfrm>
              <a:off x="4711700" y="6473825"/>
              <a:ext cx="260826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Calibri" pitchFamily="34" charset="0"/>
                </a:rPr>
                <a:t>Consumer electronics</a:t>
              </a:r>
              <a:endParaRPr lang="tr-TR" b="1">
                <a:latin typeface="Calibri" pitchFamily="34" charset="0"/>
              </a:endParaRPr>
            </a:p>
          </p:txBody>
        </p: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48038" y="746125"/>
            <a:ext cx="5883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</a:rPr>
              <a:t>16</a:t>
            </a:r>
            <a:r>
              <a:rPr lang="en-US" sz="2800" b="1" i="1" baseline="30000">
                <a:solidFill>
                  <a:srgbClr val="000000"/>
                </a:solidFill>
              </a:rPr>
              <a:t>th</a:t>
            </a:r>
            <a:r>
              <a:rPr lang="tr-TR" sz="2800" b="1" i="1">
                <a:solidFill>
                  <a:srgbClr val="000000"/>
                </a:solidFill>
              </a:rPr>
              <a:t> </a:t>
            </a:r>
            <a:r>
              <a:rPr lang="en-US" sz="2800" b="1" i="1">
                <a:solidFill>
                  <a:srgbClr val="000000"/>
                </a:solidFill>
              </a:rPr>
              <a:t>largest economy in the world</a:t>
            </a:r>
            <a:endParaRPr lang="tr-TR" sz="2800" b="1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43698-F32E-4A67-B1AA-F1B286BBFC78}" type="slidenum">
              <a:rPr lang="tr-TR"/>
              <a:pPr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7715250" cy="865188"/>
          </a:xfrm>
        </p:spPr>
        <p:txBody>
          <a:bodyPr/>
          <a:lstStyle/>
          <a:p>
            <a:r>
              <a:rPr lang="tr-TR" sz="4000" b="1" smtClean="0">
                <a:latin typeface="Arial" charset="0"/>
              </a:rPr>
              <a:t>The currency of Turkey is Turkish Lira</a:t>
            </a:r>
            <a:br>
              <a:rPr lang="tr-TR" sz="4000" b="1" smtClean="0">
                <a:latin typeface="Arial" charset="0"/>
              </a:rPr>
            </a:br>
            <a:endParaRPr lang="tr-TR" sz="4000" b="1" smtClean="0">
              <a:latin typeface="Arial" charset="0"/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mtClean="0"/>
          </a:p>
        </p:txBody>
      </p:sp>
      <p:pic>
        <p:nvPicPr>
          <p:cNvPr id="35850" name="Picture 10" descr="15108865-turkish-lira-banknotes-and-coi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280400" cy="45354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i="1" smtClean="0"/>
              <a:t>Tourism</a:t>
            </a:r>
            <a:endParaRPr lang="tr-TR" smtClean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57188" y="1285875"/>
            <a:ext cx="1601787" cy="1327150"/>
            <a:chOff x="357157" y="1285860"/>
            <a:chExt cx="1602000" cy="1327054"/>
          </a:xfrm>
        </p:grpSpPr>
        <p:pic>
          <p:nvPicPr>
            <p:cNvPr id="31781" name="Picture 2" descr="http://www.kultur.gov.tr/Resim/23786,huntingjpg.png?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7" y="1285860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2" name="Rectangle 6"/>
            <p:cNvSpPr>
              <a:spLocks noChangeArrowheads="1"/>
            </p:cNvSpPr>
            <p:nvPr/>
          </p:nvSpPr>
          <p:spPr bwMode="auto">
            <a:xfrm>
              <a:off x="670806" y="2243582"/>
              <a:ext cx="105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Hunting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4691063" y="1285875"/>
            <a:ext cx="1784350" cy="1327150"/>
            <a:chOff x="4691063" y="1285860"/>
            <a:chExt cx="1783782" cy="1327054"/>
          </a:xfrm>
        </p:grpSpPr>
        <p:pic>
          <p:nvPicPr>
            <p:cNvPr id="31779" name="Picture 6" descr="http://www.kultur.gov.tr/Resim/23787,winterjpg.png?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91063" y="1285860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80" name="Rectangle 8"/>
            <p:cNvSpPr>
              <a:spLocks noChangeArrowheads="1"/>
            </p:cNvSpPr>
            <p:nvPr/>
          </p:nvSpPr>
          <p:spPr bwMode="auto">
            <a:xfrm>
              <a:off x="4714876" y="2243582"/>
              <a:ext cx="175996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Winter Sports 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57188" y="3063875"/>
            <a:ext cx="1601787" cy="1365250"/>
            <a:chOff x="357157" y="3064145"/>
            <a:chExt cx="1602000" cy="1364987"/>
          </a:xfrm>
        </p:grpSpPr>
        <p:pic>
          <p:nvPicPr>
            <p:cNvPr id="31777" name="Picture 10" descr="http://www.kultur.gov.tr/Resim/23790,silkjpg.png?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7" y="3064145"/>
              <a:ext cx="1602000" cy="100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8" name="Rectangle 13"/>
            <p:cNvSpPr>
              <a:spLocks noChangeArrowheads="1"/>
            </p:cNvSpPr>
            <p:nvPr/>
          </p:nvSpPr>
          <p:spPr bwMode="auto">
            <a:xfrm>
              <a:off x="571472" y="4059800"/>
              <a:ext cx="12362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Silk Road</a:t>
              </a: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403475" y="3063875"/>
            <a:ext cx="2070100" cy="1365250"/>
            <a:chOff x="2403305" y="3064145"/>
            <a:chExt cx="2069797" cy="1364987"/>
          </a:xfrm>
        </p:grpSpPr>
        <p:sp>
          <p:nvSpPr>
            <p:cNvPr id="31775" name="Rectangle 14"/>
            <p:cNvSpPr>
              <a:spLocks noChangeArrowheads="1"/>
            </p:cNvSpPr>
            <p:nvPr/>
          </p:nvSpPr>
          <p:spPr bwMode="auto">
            <a:xfrm>
              <a:off x="2403305" y="4059800"/>
              <a:ext cx="206979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Thermal Resorts </a:t>
              </a:r>
            </a:p>
          </p:txBody>
        </p:sp>
        <p:pic>
          <p:nvPicPr>
            <p:cNvPr id="31776" name="Picture 12" descr="http://www.kultur.gov.tr/Resim/23791,thermaljpg.png?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24110" y="3064145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691063" y="3063875"/>
            <a:ext cx="1601787" cy="1365250"/>
            <a:chOff x="4691063" y="3064145"/>
            <a:chExt cx="1602000" cy="1364987"/>
          </a:xfrm>
        </p:grpSpPr>
        <p:sp>
          <p:nvSpPr>
            <p:cNvPr id="31773" name="Rectangle 16"/>
            <p:cNvSpPr>
              <a:spLocks noChangeArrowheads="1"/>
            </p:cNvSpPr>
            <p:nvPr/>
          </p:nvSpPr>
          <p:spPr bwMode="auto">
            <a:xfrm>
              <a:off x="5140115" y="4059800"/>
              <a:ext cx="6463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Golf</a:t>
              </a:r>
            </a:p>
          </p:txBody>
        </p:sp>
        <p:pic>
          <p:nvPicPr>
            <p:cNvPr id="31774" name="Picture 14" descr="http://www.kultur.gov.tr/Resim/23793,golfjpg.png?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91063" y="3064145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858000" y="3063875"/>
            <a:ext cx="1601788" cy="1365250"/>
            <a:chOff x="6858016" y="3064145"/>
            <a:chExt cx="1602000" cy="1364987"/>
          </a:xfrm>
        </p:grpSpPr>
        <p:sp>
          <p:nvSpPr>
            <p:cNvPr id="31771" name="Rectangle 18"/>
            <p:cNvSpPr>
              <a:spLocks noChangeArrowheads="1"/>
            </p:cNvSpPr>
            <p:nvPr/>
          </p:nvSpPr>
          <p:spPr bwMode="auto">
            <a:xfrm>
              <a:off x="6858180" y="4059800"/>
              <a:ext cx="15568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Ornithology </a:t>
              </a:r>
            </a:p>
          </p:txBody>
        </p:sp>
        <p:pic>
          <p:nvPicPr>
            <p:cNvPr id="31772" name="Picture 16" descr="http://www.kultur.gov.tr/Resim/23794,ornithologyjpg.png?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58016" y="3064145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357188" y="4932363"/>
            <a:ext cx="1601787" cy="1354137"/>
            <a:chOff x="357157" y="4932702"/>
            <a:chExt cx="1602000" cy="1353818"/>
          </a:xfrm>
        </p:grpSpPr>
        <p:pic>
          <p:nvPicPr>
            <p:cNvPr id="31769" name="Picture 18" descr="http://www.kultur.gov.tr/Resim/23795,yachtingjpg.png?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7157" y="4932702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70" name="Rectangle 21"/>
            <p:cNvSpPr>
              <a:spLocks noChangeArrowheads="1"/>
            </p:cNvSpPr>
            <p:nvPr/>
          </p:nvSpPr>
          <p:spPr bwMode="auto">
            <a:xfrm>
              <a:off x="570618" y="5917188"/>
              <a:ext cx="121065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Yachting </a:t>
              </a:r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2524125" y="4932363"/>
            <a:ext cx="1601788" cy="1354137"/>
            <a:chOff x="2524110" y="4932702"/>
            <a:chExt cx="1602000" cy="1353818"/>
          </a:xfrm>
        </p:grpSpPr>
        <p:sp>
          <p:nvSpPr>
            <p:cNvPr id="31767" name="Rectangle 22"/>
            <p:cNvSpPr>
              <a:spLocks noChangeArrowheads="1"/>
            </p:cNvSpPr>
            <p:nvPr/>
          </p:nvSpPr>
          <p:spPr bwMode="auto">
            <a:xfrm>
              <a:off x="2767955" y="5917188"/>
              <a:ext cx="109517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Botanic </a:t>
              </a:r>
            </a:p>
          </p:txBody>
        </p:sp>
        <p:pic>
          <p:nvPicPr>
            <p:cNvPr id="31768" name="Picture 20" descr="http://www.kultur.gov.tr/Resim/23796,botanicjpg.png?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24110" y="4932702"/>
              <a:ext cx="1602000" cy="100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4691063" y="4932363"/>
            <a:ext cx="1601787" cy="1354137"/>
            <a:chOff x="4691063" y="4932702"/>
            <a:chExt cx="1602000" cy="1353818"/>
          </a:xfrm>
        </p:grpSpPr>
        <p:sp>
          <p:nvSpPr>
            <p:cNvPr id="31765" name="Rectangle 24"/>
            <p:cNvSpPr>
              <a:spLocks noChangeArrowheads="1"/>
            </p:cNvSpPr>
            <p:nvPr/>
          </p:nvSpPr>
          <p:spPr bwMode="auto">
            <a:xfrm>
              <a:off x="4868928" y="5917188"/>
              <a:ext cx="1364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Highlands </a:t>
              </a:r>
            </a:p>
          </p:txBody>
        </p:sp>
        <p:pic>
          <p:nvPicPr>
            <p:cNvPr id="31766" name="Picture 22" descr="http://www.kultur.gov.tr/Resim/23798,highlandsjpg.png?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691063" y="4932702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6858000" y="4932363"/>
            <a:ext cx="1601788" cy="1354137"/>
            <a:chOff x="6858016" y="4932702"/>
            <a:chExt cx="1602000" cy="1353818"/>
          </a:xfrm>
        </p:grpSpPr>
        <p:sp>
          <p:nvSpPr>
            <p:cNvPr id="31763" name="Rectangle 26"/>
            <p:cNvSpPr>
              <a:spLocks noChangeArrowheads="1"/>
            </p:cNvSpPr>
            <p:nvPr/>
          </p:nvSpPr>
          <p:spPr bwMode="auto">
            <a:xfrm>
              <a:off x="7024892" y="5917188"/>
              <a:ext cx="13644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Air Sports </a:t>
              </a:r>
            </a:p>
          </p:txBody>
        </p:sp>
        <p:pic>
          <p:nvPicPr>
            <p:cNvPr id="31764" name="Picture 24" descr="http://www.kultur.gov.tr/Resim/23799,airjpg.png?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58016" y="4932702"/>
              <a:ext cx="1602000" cy="100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2524125" y="1285875"/>
            <a:ext cx="1601788" cy="1327150"/>
            <a:chOff x="2524110" y="1285860"/>
            <a:chExt cx="1602000" cy="1327054"/>
          </a:xfrm>
        </p:grpSpPr>
        <p:sp>
          <p:nvSpPr>
            <p:cNvPr id="31761" name="Rectangle 4"/>
            <p:cNvSpPr>
              <a:spLocks noChangeArrowheads="1"/>
            </p:cNvSpPr>
            <p:nvPr/>
          </p:nvSpPr>
          <p:spPr bwMode="auto">
            <a:xfrm>
              <a:off x="2810050" y="2243582"/>
              <a:ext cx="9797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Rafting</a:t>
              </a:r>
            </a:p>
          </p:txBody>
        </p:sp>
        <p:pic>
          <p:nvPicPr>
            <p:cNvPr id="31762" name="Picture 26" descr="http://www.kultur.gov.tr/Resim/23801,raftingjpg.png?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24110" y="1285860"/>
              <a:ext cx="1602000" cy="1001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33"/>
          <p:cNvGrpSpPr>
            <a:grpSpLocks/>
          </p:cNvGrpSpPr>
          <p:nvPr/>
        </p:nvGrpSpPr>
        <p:grpSpPr bwMode="auto">
          <a:xfrm>
            <a:off x="6858000" y="1219200"/>
            <a:ext cx="1601788" cy="1393825"/>
            <a:chOff x="6858016" y="1219110"/>
            <a:chExt cx="1602000" cy="1393804"/>
          </a:xfrm>
        </p:grpSpPr>
        <p:sp>
          <p:nvSpPr>
            <p:cNvPr id="31759" name="Rectangle 9"/>
            <p:cNvSpPr>
              <a:spLocks noChangeArrowheads="1"/>
            </p:cNvSpPr>
            <p:nvPr/>
          </p:nvSpPr>
          <p:spPr bwMode="auto">
            <a:xfrm>
              <a:off x="7087200" y="2243582"/>
              <a:ext cx="1056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tr-TR" b="1">
                  <a:latin typeface="Calibri" pitchFamily="34" charset="0"/>
                </a:rPr>
                <a:t>Culture </a:t>
              </a:r>
            </a:p>
          </p:txBody>
        </p:sp>
        <p:pic>
          <p:nvPicPr>
            <p:cNvPr id="31760" name="Picture 28" descr="http://www.ekonometrik.com/wp-content/uploads/2012/04/turizm-%C3%B6zellikleri.jpg"/>
            <p:cNvPicPr>
              <a:picLocks noChangeAspect="1" noChangeArrowheads="1"/>
            </p:cNvPicPr>
            <p:nvPr/>
          </p:nvPicPr>
          <p:blipFill>
            <a:blip r:embed="rId14" cstate="print"/>
            <a:srcRect l="4459" t="6454" r="1895" b="3192"/>
            <a:stretch>
              <a:fillRect/>
            </a:stretch>
          </p:blipFill>
          <p:spPr bwMode="auto">
            <a:xfrm>
              <a:off x="6858016" y="1219110"/>
              <a:ext cx="1602000" cy="106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2475C-EA59-449A-BB3A-3B1EB3D8F9B8}" type="slidenum">
              <a:rPr lang="tr-TR"/>
              <a:pPr>
                <a:defRPr/>
              </a:pPr>
              <a:t>13</a:t>
            </a:fld>
            <a:endParaRPr lang="tr-TR" dirty="0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Başlık"/>
          <p:cNvSpPr>
            <a:spLocks noGrp="1"/>
          </p:cNvSpPr>
          <p:nvPr>
            <p:ph type="title"/>
          </p:nvPr>
        </p:nvSpPr>
        <p:spPr>
          <a:xfrm>
            <a:off x="539750" y="2420938"/>
            <a:ext cx="8229600" cy="1143000"/>
          </a:xfrm>
        </p:spPr>
        <p:txBody>
          <a:bodyPr/>
          <a:lstStyle/>
          <a:p>
            <a:pPr eaLnBrk="1" hangingPunct="1"/>
            <a:r>
              <a:rPr lang="tr-TR" b="1" i="1" dirty="0" smtClean="0"/>
              <a:t>THANK YOU FOR LISTENING</a:t>
            </a:r>
          </a:p>
        </p:txBody>
      </p:sp>
      <p:sp>
        <p:nvSpPr>
          <p:cNvPr id="3" name="1 Başlık"/>
          <p:cNvSpPr txBox="1">
            <a:spLocks/>
          </p:cNvSpPr>
          <p:nvPr/>
        </p:nvSpPr>
        <p:spPr bwMode="auto">
          <a:xfrm>
            <a:off x="611560" y="42210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Prepared</a:t>
            </a:r>
            <a:r>
              <a:rPr kumimoji="0" lang="tr-TR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4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</a:t>
            </a:r>
            <a:r>
              <a:rPr kumimoji="0" lang="tr-TR" sz="4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atin typeface="+mj-lt"/>
                <a:ea typeface="+mj-ea"/>
                <a:cs typeface="+mj-cs"/>
              </a:rPr>
              <a:t>Seher TÜRKHAN EREN </a:t>
            </a:r>
            <a:r>
              <a:rPr lang="tr-TR" sz="4400" b="1" dirty="0" smtClean="0">
                <a:latin typeface="+mj-lt"/>
                <a:ea typeface="+mj-ea"/>
                <a:cs typeface="+mj-cs"/>
                <a:sym typeface="Wingdings" pitchFamily="2" charset="2"/>
              </a:rPr>
              <a:t></a:t>
            </a:r>
            <a:endParaRPr kumimoji="0" lang="tr-TR" sz="44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 Grup"/>
          <p:cNvGrpSpPr>
            <a:grpSpLocks/>
          </p:cNvGrpSpPr>
          <p:nvPr/>
        </p:nvGrpSpPr>
        <p:grpSpPr bwMode="auto">
          <a:xfrm>
            <a:off x="250825" y="333375"/>
            <a:ext cx="8693150" cy="6029325"/>
            <a:chOff x="214282" y="928670"/>
            <a:chExt cx="8692951" cy="6029743"/>
          </a:xfrm>
        </p:grpSpPr>
        <p:pic>
          <p:nvPicPr>
            <p:cNvPr id="16386" name="Picture 2" descr="240px-MustafaKemalAtaturk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5719" y="928670"/>
              <a:ext cx="3259719" cy="3357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7" name="Text Box 4"/>
            <p:cNvSpPr txBox="1">
              <a:spLocks noChangeArrowheads="1"/>
            </p:cNvSpPr>
            <p:nvPr/>
          </p:nvSpPr>
          <p:spPr bwMode="auto">
            <a:xfrm>
              <a:off x="3857511" y="2071749"/>
              <a:ext cx="4533796" cy="1066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r-TR" sz="3200" b="1" i="1">
                  <a:solidFill>
                    <a:srgbClr val="FF0000"/>
                  </a:solidFill>
                </a:rPr>
                <a:t>‘Peace at Home, Peace in theWorld’</a:t>
              </a:r>
              <a:r>
                <a:rPr lang="tr-TR" sz="3200" b="1">
                  <a:solidFill>
                    <a:srgbClr val="FF0000"/>
                  </a:solidFill>
                </a:rPr>
                <a:t> </a:t>
              </a:r>
            </a:p>
          </p:txBody>
        </p:sp>
        <p:pic>
          <p:nvPicPr>
            <p:cNvPr id="1638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3476" y="3500438"/>
              <a:ext cx="4303757" cy="316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89" name="Rectangle 6"/>
            <p:cNvSpPr>
              <a:spLocks noChangeArrowheads="1"/>
            </p:cNvSpPr>
            <p:nvPr/>
          </p:nvSpPr>
          <p:spPr bwMode="auto">
            <a:xfrm>
              <a:off x="214282" y="4429350"/>
              <a:ext cx="4286152" cy="252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3200" b="1" i="1"/>
                <a:t>Mustafa Kemal Atatürk is the founder and first President of the Republic of Turkey</a:t>
              </a:r>
            </a:p>
          </p:txBody>
        </p:sp>
      </p:grp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7188" y="250825"/>
            <a:ext cx="6715125" cy="463550"/>
          </a:xfrm>
          <a:ln/>
        </p:spPr>
        <p:txBody>
          <a:bodyPr/>
          <a:lstStyle/>
          <a:p>
            <a:pPr eaLnBrk="1" hangingPunct="1"/>
            <a:endParaRPr lang="tr-TR" sz="2500" smtClean="0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doni MT Condensed" pitchFamily="18" charset="0"/>
            </a:endParaRPr>
          </a:p>
        </p:txBody>
      </p:sp>
      <p:grpSp>
        <p:nvGrpSpPr>
          <p:cNvPr id="34822" name="7 Grup"/>
          <p:cNvGrpSpPr>
            <a:grpSpLocks/>
          </p:cNvGrpSpPr>
          <p:nvPr/>
        </p:nvGrpSpPr>
        <p:grpSpPr bwMode="auto">
          <a:xfrm>
            <a:off x="-1928813" y="1071563"/>
            <a:ext cx="10715626" cy="5116512"/>
            <a:chOff x="-2000296" y="1071546"/>
            <a:chExt cx="10715700" cy="5116187"/>
          </a:xfrm>
        </p:grpSpPr>
        <p:pic>
          <p:nvPicPr>
            <p:cNvPr id="34823" name="Picture 4" descr="harita1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 l="-25778"/>
            <a:stretch>
              <a:fillRect/>
            </a:stretch>
          </p:blipFill>
          <p:spPr bwMode="auto">
            <a:xfrm>
              <a:off x="-2000296" y="1071546"/>
              <a:ext cx="10633075" cy="367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Text Box 3"/>
            <p:cNvSpPr txBox="1">
              <a:spLocks noChangeArrowheads="1"/>
            </p:cNvSpPr>
            <p:nvPr/>
          </p:nvSpPr>
          <p:spPr bwMode="auto">
            <a:xfrm>
              <a:off x="214282" y="5000359"/>
              <a:ext cx="8501122" cy="1187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400">
                  <a:latin typeface="Times New Roman" pitchFamily="18" charset="0"/>
                </a:rPr>
                <a:t>Turkey is bordered by eight countries: </a:t>
              </a:r>
              <a:r>
                <a:rPr lang="tr-TR" sz="2400">
                  <a:latin typeface="Times New Roman" pitchFamily="18" charset="0"/>
                  <a:hlinkClick r:id="rId3" tooltip="Bulgaria"/>
                </a:rPr>
                <a:t>Bulgaria</a:t>
              </a:r>
              <a:r>
                <a:rPr lang="tr-TR" sz="2400">
                  <a:latin typeface="Times New Roman" pitchFamily="18" charset="0"/>
                </a:rPr>
                <a:t> to the northwest; </a:t>
              </a:r>
              <a:r>
                <a:rPr lang="tr-TR" sz="2400">
                  <a:latin typeface="Times New Roman" pitchFamily="18" charset="0"/>
                  <a:hlinkClick r:id="rId4" tooltip="Greece"/>
                </a:rPr>
                <a:t>Greece</a:t>
              </a:r>
              <a:r>
                <a:rPr lang="tr-TR" sz="2400">
                  <a:latin typeface="Times New Roman" pitchFamily="18" charset="0"/>
                </a:rPr>
                <a:t> to the west; </a:t>
              </a:r>
              <a:r>
                <a:rPr lang="tr-TR" sz="2400">
                  <a:latin typeface="Times New Roman" pitchFamily="18" charset="0"/>
                  <a:hlinkClick r:id="rId5" tooltip="Georgia (country)"/>
                </a:rPr>
                <a:t>Georgia</a:t>
              </a:r>
              <a:r>
                <a:rPr lang="tr-TR" sz="2400">
                  <a:latin typeface="Times New Roman" pitchFamily="18" charset="0"/>
                </a:rPr>
                <a:t> to the northeast; </a:t>
              </a:r>
              <a:r>
                <a:rPr lang="tr-TR" sz="2400">
                  <a:latin typeface="Times New Roman" pitchFamily="18" charset="0"/>
                  <a:hlinkClick r:id="rId6" tooltip="Armenia"/>
                </a:rPr>
                <a:t>Armenia</a:t>
              </a:r>
              <a:r>
                <a:rPr lang="tr-TR" sz="2400">
                  <a:latin typeface="Times New Roman" pitchFamily="18" charset="0"/>
                </a:rPr>
                <a:t>, </a:t>
              </a:r>
              <a:r>
                <a:rPr lang="tr-TR" sz="2400">
                  <a:latin typeface="Times New Roman" pitchFamily="18" charset="0"/>
                  <a:hlinkClick r:id="rId7" tooltip="Azerbaijan"/>
                </a:rPr>
                <a:t>Azerbaijan</a:t>
              </a:r>
              <a:r>
                <a:rPr lang="tr-TR" sz="2400">
                  <a:latin typeface="Times New Roman" pitchFamily="18" charset="0"/>
                </a:rPr>
                <a:t> and </a:t>
              </a:r>
              <a:r>
                <a:rPr lang="tr-TR" sz="2400">
                  <a:latin typeface="Times New Roman" pitchFamily="18" charset="0"/>
                  <a:hlinkClick r:id="rId8" tooltip="Iran"/>
                </a:rPr>
                <a:t>Iran</a:t>
              </a:r>
              <a:r>
                <a:rPr lang="tr-TR" sz="2400">
                  <a:latin typeface="Times New Roman" pitchFamily="18" charset="0"/>
                </a:rPr>
                <a:t> to the east; and </a:t>
              </a:r>
              <a:r>
                <a:rPr lang="tr-TR" sz="2400">
                  <a:latin typeface="Times New Roman" pitchFamily="18" charset="0"/>
                  <a:hlinkClick r:id="rId9" tooltip="Iraq"/>
                </a:rPr>
                <a:t>Iraq</a:t>
              </a:r>
              <a:r>
                <a:rPr lang="tr-TR" sz="2400">
                  <a:latin typeface="Times New Roman" pitchFamily="18" charset="0"/>
                </a:rPr>
                <a:t> and </a:t>
              </a:r>
              <a:r>
                <a:rPr lang="tr-TR" sz="2400">
                  <a:latin typeface="Times New Roman" pitchFamily="18" charset="0"/>
                  <a:hlinkClick r:id="rId10" tooltip="Syria"/>
                </a:rPr>
                <a:t>Syria</a:t>
              </a:r>
              <a:r>
                <a:rPr lang="tr-TR" sz="2400">
                  <a:latin typeface="Times New Roman" pitchFamily="18" charset="0"/>
                </a:rPr>
                <a:t> to the southeast. </a:t>
              </a:r>
            </a:p>
          </p:txBody>
        </p:sp>
      </p:grpSp>
    </p:spTree>
  </p:cSld>
  <p:clrMapOvr>
    <a:masterClrMapping/>
  </p:clrMapOvr>
  <p:transition advClick="0" advTm="11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"/>
          <p:cNvGrpSpPr>
            <a:grpSpLocks/>
          </p:cNvGrpSpPr>
          <p:nvPr/>
        </p:nvGrpSpPr>
        <p:grpSpPr bwMode="auto">
          <a:xfrm>
            <a:off x="357188" y="404813"/>
            <a:ext cx="8358187" cy="6010275"/>
            <a:chOff x="428596" y="894164"/>
            <a:chExt cx="8358246" cy="5520913"/>
          </a:xfrm>
        </p:grpSpPr>
        <p:sp>
          <p:nvSpPr>
            <p:cNvPr id="6" name="Rectangle 6"/>
            <p:cNvSpPr txBox="1">
              <a:spLocks noChangeArrowheads="1"/>
            </p:cNvSpPr>
            <p:nvPr/>
          </p:nvSpPr>
          <p:spPr bwMode="auto">
            <a:xfrm>
              <a:off x="428596" y="894164"/>
              <a:ext cx="8358246" cy="9434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400" b="1" kern="0" dirty="0">
                  <a:solidFill>
                    <a:schemeClr val="accent1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j-lt"/>
                  <a:ea typeface="+mj-ea"/>
                  <a:cs typeface="+mj-cs"/>
                </a:rPr>
                <a:t>Turkey-Regional</a:t>
              </a:r>
            </a:p>
          </p:txBody>
        </p:sp>
        <p:pic>
          <p:nvPicPr>
            <p:cNvPr id="18435" name="Picture 5" descr="turkey-map-bi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857364"/>
              <a:ext cx="8358188" cy="4557713"/>
            </a:xfrm>
            <a:prstGeom prst="rect">
              <a:avLst/>
            </a:prstGeom>
            <a:noFill/>
            <a:ln w="57150" cmpd="thinThick">
              <a:solidFill>
                <a:srgbClr val="000066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>
            <a:spLocks noChangeArrowheads="1"/>
          </p:cNvSpPr>
          <p:nvPr/>
        </p:nvSpPr>
        <p:spPr bwMode="auto">
          <a:xfrm>
            <a:off x="323850" y="404813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7550" lvl="4"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2400" b="1"/>
              <a:t>Turk</a:t>
            </a:r>
            <a:r>
              <a:rPr lang="tr-TR" sz="2400" b="1"/>
              <a:t>iye</a:t>
            </a:r>
            <a:r>
              <a:rPr lang="en-US" sz="2400" b="1"/>
              <a:t> is a gateway between Europe and Asia continents, The European and Asian sides are divided by the Istanbul Boğazı (Bosp</a:t>
            </a:r>
            <a:r>
              <a:rPr lang="tr-TR" sz="2400" b="1"/>
              <a:t>h</a:t>
            </a:r>
            <a:r>
              <a:rPr lang="en-US" sz="2400" b="1"/>
              <a:t>orus),</a:t>
            </a:r>
            <a:r>
              <a:rPr lang="tr-TR" sz="2400" b="1"/>
              <a:t> </a:t>
            </a:r>
          </a:p>
        </p:txBody>
      </p:sp>
      <p:pic>
        <p:nvPicPr>
          <p:cNvPr id="19458" name="Picture 2" descr="http://www.gezicirehber.com/wp-content/uploads/istanbul-bogaz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7826375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eaLnBrk="1" hangingPunct="1"/>
            <a:r>
              <a:rPr lang="tr-TR" sz="2400" b="1" smtClean="0">
                <a:latin typeface="Arial" charset="0"/>
                <a:cs typeface="Arial" charset="0"/>
              </a:rPr>
              <a:t>The country is encircled by seas on three sides: the </a:t>
            </a:r>
            <a:r>
              <a:rPr lang="tr-TR" sz="2400" b="1" smtClean="0">
                <a:latin typeface="Arial" charset="0"/>
                <a:cs typeface="Arial" charset="0"/>
                <a:hlinkClick r:id="rId2" tooltip="Aegean Sea"/>
              </a:rPr>
              <a:t>Aegean Sea</a:t>
            </a:r>
            <a:r>
              <a:rPr lang="tr-TR" sz="2400" b="1" smtClean="0">
                <a:latin typeface="Arial" charset="0"/>
                <a:cs typeface="Arial" charset="0"/>
              </a:rPr>
              <a:t> to the west, the </a:t>
            </a:r>
            <a:r>
              <a:rPr lang="tr-TR" sz="2400" b="1" smtClean="0">
                <a:latin typeface="Arial" charset="0"/>
                <a:cs typeface="Arial" charset="0"/>
                <a:hlinkClick r:id="rId3" tooltip="Black Sea"/>
              </a:rPr>
              <a:t>Black Sea</a:t>
            </a:r>
            <a:r>
              <a:rPr lang="tr-TR" sz="2400" b="1" smtClean="0">
                <a:latin typeface="Arial" charset="0"/>
                <a:cs typeface="Arial" charset="0"/>
              </a:rPr>
              <a:t> to the north and the </a:t>
            </a:r>
            <a:r>
              <a:rPr lang="tr-TR" sz="2400" b="1" smtClean="0">
                <a:latin typeface="Arial" charset="0"/>
                <a:cs typeface="Arial" charset="0"/>
                <a:hlinkClick r:id="rId4" tooltip="Mediterranean Sea"/>
              </a:rPr>
              <a:t>Mediterranean Sea</a:t>
            </a:r>
            <a:r>
              <a:rPr lang="tr-TR" sz="2400" b="1" smtClean="0">
                <a:latin typeface="Arial" charset="0"/>
                <a:cs typeface="Arial" charset="0"/>
              </a:rPr>
              <a:t> to the south </a:t>
            </a:r>
            <a:br>
              <a:rPr lang="tr-TR" sz="2400" b="1" smtClean="0">
                <a:latin typeface="Arial" charset="0"/>
                <a:cs typeface="Arial" charset="0"/>
              </a:rPr>
            </a:br>
            <a:endParaRPr lang="tr-TR" sz="2400" b="1" smtClean="0"/>
          </a:p>
        </p:txBody>
      </p:sp>
      <p:pic>
        <p:nvPicPr>
          <p:cNvPr id="4" name="Picture 8" descr="C:\Belgeler\Resimlerim\Pictur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1858963"/>
            <a:ext cx="66817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Language</a:t>
            </a:r>
          </a:p>
        </p:txBody>
      </p:sp>
      <p:sp>
        <p:nvSpPr>
          <p:cNvPr id="23556" name="AutoShape 6" descr="data:image/jpeg;base64,/9j/4AAQSkZJRgABAQAAAQABAAD/2wCEAAkGBhMSERUTEhQUExQWGBcWGBcYGRoYGBkYFxgYGh0ZGBcYHCYeGBwjGhkaIC8gJCcpLS0sGB4yNTAqNycrLCkBCQoKDgwOGg8PGjAkHyQsMC0vLS8sLSkpLywqKSwpNCwpLCwuKS0pKSwsLCwsLCktLCwsLSwpKSksLCwpLCkpKf/AABEIALQBGQMBIgACEQEDEQH/xAAcAAACAgMBAQAAAAAAAAAAAAAABQQGAgMIAQf/xABOEAACAgAEAwMFDAcGAwcFAAABAgMRAAQSIQUxQRMiUQYUMmFxBxYjQlNUgZGSk9LTGDNSYnKhsRUXJILB8DV0s0NEY4O00fElNHOj4f/EABsBAAIDAQEBAAAAAAAAAAAAAAABAgMFBAYH/8QANBEAAgECBAMGBgEEAwEAAAAAAAECAxEEEiExBUFRFFJhcYHwEyJCkbHB4QZiodEkMvEV/9oADAMBAAIRAxEAPwC5eS3ktk2yOVZsplmZsvAxYwxkkmJCSSVskne8NPehkfmeU+4i/Dg8kP8Ah+U/5bL/APSTDbGhOcsz1ICn3oZH5nlPuIvw4PehkfmeU+4i/DhtgxHPLqOwp96GR+Z5T7iL8OD3oZH5nlPuIvw4bYMGeXULFbz3C+FwnTJl8mrVenzdGNeNLGdseZbhfC5H0JlsoSQSP8PGAQLuiU3qv90asM+XVxTqGHr9YI28Nidx441f2bFpKaF0MKK9Dy5jqdhvz2ws8+oCDjHBcnEoMeQykjb/APYxhRpFm2CVfPb1HrQOqLI8OFA5PLvvRZMtGyrZpdRWMbk7AKG6Gzd4sM/B4XCgoKQALRK6QKqipB2oEezG2HIRpRVFBHI1ZF89JO4vma5kkncklZ59Q0EPDeA5KS18xgGkbu2VjjBN16JXY/8A95bXP96GR+Z5T7iL8OG2DElOXUBT70Mj8zyn3EX4cYHyVyIYDzLLb3v5tGRt4sEofSd8OHBo0QDWxIsX6wCLHqse3Ho9eDPLqFhT70Mj8zyn3EX4cYTeSmSAJGRyzn9kQQAn7QA+s4c4MGeXUBEfJjJk6Y+H5Z2FX8DAFW+jMV5+oAncHkRjKDyYyLX/AILLKVOllbLxAhqBr0KOxG4sG+ePW4DpN655FYkyBZmikbu0CZFdNVVyJG1VVEP52aQ6ey85QawzrJ2hVFrvHWQyykkbhnJ75K2wVcV/Fmnqwsjb70Mj8zyn3EX4cHvQyPzPKfcRfhxuk4jJGSZouzjpTr1KSNRIplsNY7t6QRbUC1Ehjiaqt7MLCj3oZH5nlPuIvw4PehkfmeU+4i/Dhtgw88uoWFPvQyPzPKfcRfhwe9DI/M8p9xF+HDbBgzy6hYU+9DI/M8p9xF+HB70Mj8zyn3EX4cNsGDPLqFhT70Mj8zyn3EX4cHvQyPzPKfcRfhw2wYM8uoWFPvQyPzPKfcRfhwe9DI/M8p9xF+HDbBgzy6hYU+9DI/M8p9xF+HB70Mj8zyn3EX4cNsGDPLqFhT70Mj8zyn3EX4cHvQyPzPKfcRfhw2wYM8uoWFI8kMj8zyn3EX4ccuaR4Y66HMe0Y5GxqcOk3mv4fsrmdReSH/D8p/y2X/6SYbYU+SH/AA/Kf8tl/wDpJhtjLn/2ZYgwYMGIgGDBgwAGDBgwAGNWYzaJ6bqn8RA/r0xg+qQ6UYoq/rJKHdA+KpYFS3jsdIu6NY0wQg7xDsYzuGUDtpL+MzOCVBHtY7brVGty1shmwcRDD4IGXxI2QVzLSHuivDc+rGeSzfaLqoCiRYOpTVbqwA1DerrmCOmMf7NjJBYGQjkZGaT6RrJAPsrErElfmI8wYMYtfLpR36j6CKwwMgPpx419K+nx/wB3iMeIRqKMiX6I1sq6mrx2BJ/dFerpjLhuV84jWVpH0tfcjbQFIJBUulOWBBB3AsHbEZSSGZZqdYxqah0BYhRvWxc7CzX1cjWI+ezsApJmUFiAqE99iCK0KvfYhtrAuxhtl+DwodSoNX7TWzb8+8xJ36774wk4FAVVRGqBZElpFVRqjYMpIAo0R1G2xFEAit1AsJstwQyR9rGBE5vSjRqjc6PavLE8hbrsB4b+ljdlM1J3lOXlDqxDaVAVjQt1ZyoIJ9p268zY8Q+IcVjhUl23okKN2NeAH9eQ6kYgptDIEebBbQQyPV6HFEjxFEhh46SasXWN2EycYXNZiM1pCK8iEMGB2KMHIagQrbppJB31Ac26SA8iD7DeLoSzK4mZYMeSSBQSxAA3JJoAeJJ5YyHK+nj0xMR5jx5AoJYgAbkk0APEk8se4hZrKanVl3KOsmhy2hiqsF3ohKLarUHvKLHgNgSxINtx3txuNx4jxxnitZ7S7lB5vl5AyMb179QASEAHeNhD3ieaHfDJuFyBQElKkFjpFhCDXdFligFbG2q223AEVJvkMZY81eHjR5j6tt8RshHML7VlblVbkc7tgiDw207VzN4lYkhAp28PV/8AGDBgwwDBgwYAPRzHtGORsdcjmPaMcjY1eG/V6fshM6i8kP8Ah+U/5bL/APSTDbCXyXzCpw7Jl2VR5vlxZIG/ZJsL5n1YnvnHPox6etynRY9SC3v1MF9uMqrOMW22SbSV2TMeYX5rydZl1tLJrUq250jUoYUEjICg6iKBLb+kDuMsrl8zCnwo7berQ24BO3cI5cty7kXZJFkUxrRbsJSTdidgxHXOiwrK8bE0A6kWfANurH1AnEjFqdyQYicTzRjTu7FrUMfRQkGmf1A9N75dcSTIKNb1zA3PsodfViPleJq0ZkNxqLssQBsL9IEg7evmCOhwmBi+XUOsam4nBlskv2r8jbEmwF0tp67dFIxNwqMWWpSWCgkuiGR0XUrEkiIsBYYGxp2N2BvjDJ52V5SsckMqvqZLtWABHdOkGhTKQxG/+ZcQj8q1GNncAEkgAbkk0AB1JPIYgScPM3w7SNEkRLR0o3UAEudQvcg1+6B0Y2cTaQROrx6SVIDAs8Y/e1qtoRztlABAN7Ehxw3iAlSxsy0GHOjQIIYbMCCGBHMEcuWIzl0AreY4q4VCyEodSS2K30sQqd79ZysCx0BNWMIopszGZiI3jDWqhgykRyE2U7NrLJaGmbnagkLjLhXE0gQiZGOtYxpUArSIFcuDVOH1Kw/ZWMV3TVo4b2RTVCoVWJJpdPeHdOoUCGGmje+2IuTAWcLOXzUUqdgEotDKunTzUWA1KSCreo78hhzl4AiKi+ioCj2AVirZu+GNNOqiSGeaNmA1gx6gqOe6jLppS+tygs0SNji24gMMGNc84RSzXQ50Cf5AE16+mPMvmVkXUjBh4g3ywAQ3zEru8aaYwtWx7z7jYqlVXOmJO6kacQF8koUjIYyTsd3aZy5kJN26+gdzsNNCgBQAwwHdzVDYPGWIHVkZVtvAhSoFcxd+iMTyLxRiaTrUZ007XTV/NDTs7lYz3ClkKGkGlgSCuoMoVl0nccg23MAgbYzbhcfNR2Z/aj7h9lrzHqNjl4DEqSRQ2kkX0F7n6MQ89OSUjjbSz76hR0otFiAbBJsAetr3qj8fhUrQmlGTTjs72t9jQsmQM9lZtaqZ2kDMrKCsVqUIayFRdS2NzqUgNQskUsz2UninJSODZBJcYZXpG7+lRspIYA946wK6YsDQrCDIS7tQUajZJYgBR0FsR6vYMaOHZ2Np3Uvqno2KYKqqQCqE7EAkWRuSd62A0Y8SxLmqzk5OK3fg7/ZeJDIthjPxFECFyBrF922FbW2oD0BY73rBxgvG4CSBINvUaN36JqnOx2Wze3PHsOSRCWVQCfD6zQ6WdzXM4meT2VAhDndpfhCSSdm7yjc/FUgbULBIG+PecL43PiFSSjC0UlrfW75e+Ryzp5FuLIeDnNBpC5QEsmlQwVlRmAL7gyWOmwA22N4mBMwCU7NGI37TVojIJPSmcNt6NEb+l0w8xB4rMQqqpou6LQNMVLDVpI3FLZscgDy5jczNFYvgzwLtE+lZV5oGuxpDWtgEij4DkfDEh2Aq9r2F7X7PHEs8JiKdmUBW9W9k6v2ix3LHqxNmzfPGscEyygnsYhtuSi7j94kWfpxNVBWNRGPMLu1RJAMt2bpIQojVivZuFdiSoVtKkDoBVLtuTib2OY+TiPsmYf1hxNVEFjZgwtE85fsiERy9Xodh2eknXWoAjVQvV1FgHbDDzDMftwfYff8A/Zt/OvXgzoLGEucVWANk7GlVnIF8yEBIFg7nbY45MrHU+Zy8WrVmYEQmhrcI6GuQ1nlzPpKuOWNPqxr8Md8/p+yuZ095B5RmymVdu7WWgRa3IXs13voz7E1yUKOfK0SdnGhLaUX4xJAH+Yn/AFwp8h0C8Nyh8ctASf8AyU/oKH0Yw4jxISMhQMyqWZKG8smkhQg6qAzMXNAEIQausKcb1G31Y4x5vcaZOVZIrUq6kuFINggMwHeF+A3xqzOalSMPGolAFMhsPzokEar072tEnoSdjD4dOsDOs0sRkdkJ0nfUyqN0ruj943Yok4neeLEtPq2JAAVmJFMw9EG7CkX1NDmaxSllaXgJLK0vCxGHHIpEqWNwjCjqTWhH7xj1KBzvVVVvWF8OejWRxEJWjAUhQruQdySq7sqEVQNcgVBBvG6ThM4CLE1Jq1Bh3WCsSadWBugdj41an0hu4KWinmgkZCWImjrulkICsdPIsGFsR1cGlsXfdLYtF/B+EyhQ6LH39XeJZNi5OsxBTrLH4TdgRrK7AWZXEeAozxI5Y6ySZCQZCyaWVQxFRrszEIF3VfE3YsR83kEkrWDtdEMymjVglSLBoWDsaGI3AjcNgy6Fo4tNrWocza8rJ50fqJ6XicsKglgAGatRAFmthZ60ML5YlEsSRAK0YN1yWJqtSPFmUEfwE9CCzwgIeZ4jpbQqPIwAZgunugkgE6mF3pbYWdjhbmOLNEpEeTmGptmCRlNTaiXdI5DJQqz3bNgCzidk9p5hzsRtq8LDDR9GnVX/AInrwwwAJeC8LZWMj6hYYAEjUdba2aTSKBLclBpRfiaw4blXyY0E9pCZAFYkB0EjBVUqEGoBiBqLE9fUHuInE8szx0tWGR6O16HV9N9L01frw7gYcb4cZ4JIlcxlxQYXt7dJBIPIixsTj3h/FUltbVZVsPHqBZSDW4B5ciD1BHjjLKZ/WxRkaNwAdLUdjYBBUkHcEeO3LEHI5btEbvFZVmke+qEs2kMp2IMRUEdQbBumwgHOIWZyTau0iKrJVENelx01VvY6N03G+MP8SvyMv2oj9Xwl/wAsHbZht1REA+K5tm+lLCD7V+A6gGeX4dpDHWxlcAGQ1e11pX0VAs0K673zxh2WZGweJ+lsjKR6zpYhj6gFvxGPfPZU/Wxd3xiJkr2qVVvshvoxuyvEEkJA1BhvpZWRq8QGAJHr+jngAUy8ARdRdRKWNszgMSeXIigNuQ2xryvD0jJKii3rJoAkhRfJQSaA2F4lcQheLeIF0a9SFjYN3aFth1tSQPDwMD+0HHpQSC+VFG38DTd32nb1jHy/juGjQxThSejV2r7N8vI7aTvHUOJ7GJzyWQX4d4FAfaCw+v6RLWJQbAAJ5mt8QppZJFKiEaCCD2j6LBHgqsR9NH/SDEM1Cxc3NGxGpCwLxqABa6VGs7E0AS117ciNJzjbMk147+HnvvbpuWXLBKCOyCtpMrlCw5qAjudN7AkJV9Lw1ghVFCqKVQFA8ABQH1YracbhYRk9ooVhIrmNwu4KmyV00VYi7+NtyxYoMwri1II9WPpPBcThuzQpQspW1js783rv/k46id22R+LTMqAq2m3RSQAWp2C93UCLsjmDteNmVyITvEl3PN2rUR4d0AAeoADrzJJ0caDFEoEqJI2YgFmCo2uwo3a2VRtyDE0axIg4hG5AR1YldQAO+m6uvC9vbjeKjHNZ0g6EGuQi63CqOWp2o6Rsa6mjQ2NaTwov+ukeQdU2RPYVWiy9NLswrneMuKqoXWS6spCqyAFrdgoWmBUhmIFHbkdqsb8jr7Ne0rX1r27XW11V1td1tgA29mLuhfK+teF/RjLBiBm87ImpgkbRruT2hVgALNgppB9rDpuMAG2bO1IsajWeb71oQ3TH2kUBzO/gcSsLF4SGJcSTKshDsgOgk6QBbKBINq21bUBsBWMxwkrtFK8S89I0sLPMjWpIvwuvVzsAkZ3OpGAZDQZgg5my3Tb6T6gCTyxx3o9WOqY4XaQpPIZgKaPZVR0Nd4qopiCaNkj0SALGOVMbvCVpP0/ZVM6l4JC78HyioNROWytgEAldEeoCyAbWxRIBvniT5yLizC2y0QaUkmOUKbCgaiQyxmq5atsLvJ6TtMjkYuaDKwGUdDcKaEbxvclfBd9iAzPNTsHRFMaltRt7I7mnagRudXPeq5HGVPRyb2uTvZCbyiPaTpmB2iJEveNCJmBYMAxZxIqalH/Z6tm02SKYcNmfNwOrWdah9el4tydQidGFgLspFm1JuixuRkODqK1eblwxdaXUwuju9hnNi7IvZbsrqM1eKxxqBI1UAdVHSF5B3aqjBo0WIBo1jkzJysiCknKxB4fxVMqiRZplhYsyxg+jpG4USUFNDccjpAsCjhhxmeBUHb9SAgAYyF+nZBO+X/h3G5wl41GuZmgaCRZ9BIaK9UBVlYMXKArq090arrVYHMMwyZihYXljAD3e0+C0jwBZXLBSdhYAsjkTiZab+CSSkMJA+lSBG0gUSMtb6grHr8YhSb9EVbT58wqKWdlVRzLEAfWce9qN9+XPxHXcezC8ZyHNQsUfu0CHogqSiyK4vwDK38j1GADwKk7lo5ZI2ChTShSVJJU1IhJU96mGx3o7YZotADfbbfc/ScIU45CHbMPIix6Qi796gJJWZ1AtQVFgNuArcrIw+VrF4E7jatuRc1kyTrjbQ/I7WrAdHH9CKI9lgxctn8w+qo4e6xQ/COdxXURUdiPro0QRg41nZVBjhVWldaTvMKO9s5CMEVRuCeZ251ejh3EJEHZHLi41TUIpFdV1XtbhCW2sjwIO94VxuLSuTXzcybvEGTxjYswHiUKix/CSfAHEvL5hXUMpBB/3R8CPDpiPkOKxzatBNo2hlYFSrAAlSGHgwO3iME/DQWLxkxyH4w5N/GnJ/bz8CMMTTW5KWIAkgAE1Z6muV4g53uSxyclNxP8A5t0J8acaR4dqeW+N+RzWsHUKdCVcDkGAB29RUhh6mGN8kYYFWAIIIIPIg9DgEZYMIBPOs/m4Y6KGl+zLsqkN6cheg1qQCVN7XZOJcWVmdb84dbG1JGD/AJrDAt61oerCuScWlf370GmF675o/uRLX/mO1390tfT9HnDQVeaPUxCsunWxY0yKbtjZGrV16EDliDlDNO4kVljTRp7RVPwgYg6kV+VVsWBA1Gtd2GRG+czaoACCzNsqCizV4AkDbqSQB1OFk+cjHp/At+w/M/wkEh9v2Sa61hllcgsdkWzn0nY2x+noP3RQHQDEnHFjMBQxkctaN/HmvJkoycdisNnnvaCYjoT2a366dww+lb9WPC07fFjjB6li7D/LpAv/ADV7erji7d1FGzO4QN+zYJJ8LpTV7aivPkVp4AykhHmHh3ywvqe/YN+B28ADvjwPEeCVMJK9NZot6WTb9V/pa+Gx1QqqW4IqQxgXSoAovntQHtJ29px55Lr3S6ig7O9VppSdrXkpAABFXY33vEvJeTyhg8haRxyLHVR8QPRT/KBjSuRMUeiZwsSk+jZacsS1MtE7kkFFvVvVDu40OE8Cr5o16rcbNO3N2/Hrr4IjUqrZD1WBFg2PVjRmMijiiK31AjZgxvvKRuDud/WfHCp4jKAHXRGNliHKv/EA2b+DdR+90w/seD5JB6gAB9kbY9+qbZyXJ2XycJe2dZpVPpPoLIRWyqAAnS6Ava8Y53PszGOI1p2eQUdJoHQoNguQQdwQAfEgYiPwuM6aXQU9EoShGxHNaPU/WfE48EKx7RrbvQALMb0+LMSVRQemwvYWwBeS2rC5jJPPGSBIXD6QpamkD96wiKqqxK1zIC6SSKvGjh8WWi3ePtZtZJYR9qUYbAGQLWqwAaPpljQ3IarwpgrtrXt2Uqr6aVB0CqSaF7kkmyBewAEHhEYEeoWNRJ3dnGxqxq3F1qIIBsm98JJSegE08cNV2Mof4qnTR9ZdWZVA62b8AeWI8mXaT9c5YHnGKWP2EVqceIYkH9kchIwYsUEguasvko0a0REJ5lVAvfrQxyZjrkcx7RjkbGzw36vT9lczpryF4XL/AGfldLJGjQxNa99jqjU7Wqqh9RD+3rhtmeCSjvJKXcaAt0hAEiOwtBR1hQp2AoAdSTG8ipwnDsmNaEebQEgkBhcak10P017cPmzq1uHr+B/w489Uqpyab5iVWNtXZmCxdou9BWo0AD7L1Aj+WIs2QBfswQEYDUKJcheS6ibVdjZo3qI7pNmXDl2A9Mj1d00Og5f7/njPzW92JJ9RKj6gcUKL0aWpCMXo0tfE8zWa7OiVJTfUwqk5bsOdescqs7b4M+jtE4j06yjBdW66iDWrnYvnjBydJRgx2rUBexHOud+wevEbh3EVVUikKo4AUWaV6oWhPP8Ah9IdRyJtUky6M0yp573Pj5wk8cq5eVu01rESljVSaNKg7KVDbUSB4kmu8WyWYOSZ5Z5e4LKKWVNWmMmwoo+moot8Y0NjX0Li/EEGuSUydihRB2ZZbkLMHsqQWC0o51YYcxtUPKTywL6spl0jXLmNo+RFoKXuAVp2IodOt8sclWgpN5W7+Box4i7KE1msrctvPw5XIfkZmIppRFGHSCBImNFRPNMbVVZgAxSjKKBAAuzpOPpM3GkTLmYKSFsabUG1YqVsmjRB5XdbXj5r5Nz5XJozospnbSCzaHChSTUZGgrZq7u6ANjE7i3H4JsqkKrMpjrQCUK7bDUQLNLsNvbfPFlPNGFnucVeqpv5L/YsHBvKbtWmdUIZmQLdMTYpY1og7EO/gAWPicLsx5XNl5wilGS2MoUE99ncvoZqJqxudiR0GwpZLgho3KGmXruG0k+iw6qOvjjUS67khx1AGk/RuQfZt7ehvy+JXk6tn0DKeWmXjgUFNcy8h1ZtrkZmFqSws896onD/AM+DZUSZcsAdG475RbVW7pv0Vskeo4+RSLqUFTvzVvb/AKEc/UcOOBeWUuUVl0EqSDv3lU3uRpN7jxA6H2pprXcd5x538D6UMzDDAZO0OlzZlHfZmNLq2Bsih0oBeQAoVfjnlekUixpNG2vLiepNStJSNpNhVAYlYyFGmwJNhtaDyy8pBPlnbJa4n1K/pFu0BsOFSyiuCQ18zpbrz+d+THCc5m5/gUkkJBUufRAAGxdthW21+GI/GhGazp259beC01NTAUKVb5qk8sU9eTX35H37hPlFlzGzIXc9mZ3JU6mpI2JJoLellUAV6NADTiv+THuoeeF4fNXEnNQp1IUZ1Ul2AtCNe+xHrGKtxD3NeJwqHSUykLp0o5LKr+kosAlehAOHfuXeTXmYlkzIbLy2I1LkKCtAkKGJDclv2D14KeLV3TdO99m7pr9ead/NFtXC4WnQlUhVzS5JWT+z1t46FziDTNIGVoWkyyDST3lOqYHcbErqG4/aHiMRZs/K7R5dFaJkaPWwZSCEI1hSpJAC7nUB6SKR38HGZ1mCrHLIzq1g5bSzEGu6zDaO/EkDleJXk/w9YAxYGNnq1YjYLdUR3b3shdgTsAOc865mLnXPQeY1zzqilmIVRzJwt7Z5bOto6J0rHpZiL9J9SkCxyWtvEk0sTO5lI/jtPmq+CSQUbO1iNQooXZarA5sBWFnj1B1I9SYfKfLfKWOrBXKL63cLpQetiKo+BxrzXF5HkiXKiGRXVpGkZiU0qwWlKXZJPPpXXE/h2QWGJY1shb5+JJJ2GyiydgAANgAABhA8gWRJ9ooJSJNZOyOCRZ2pBNGVBvYV0Y7l2txXa/7FiycbqlO2prYk9BqYnSPUoOkHwGE3FuH5jtQ6EOLsClBRQACg1MAddkltiNIFkUA+RwQCCCDuCNwQeoOI2azTBgkYDORe5oKvLU1bnfYAc9+VEixOxYJc1xhYtSyj4RRqKIddrTNqBoUKVr1V6J9RLEjCLNcPvMsrPZYSRFtgAJoWkc0NrBiSrulvnqJLbI5ntI0eq1KCQOhrcfQbH0YvhJvcRuxqg2zUZ8YpR9TQn/fsxtwvzxkaWJYttLF2kNEJ3HSgvViHNeGxNixhzV0BK4hmxPcUdFAV1ubo01lFFU9hSGsgU452a2JEFAVQFAqgAAKHSumPIYQihV5AUOv88Z4IxsAL6+eBWvcbj1b4MYmFeVCrB+kUQf5D6sSEZjmPaMcjY63RaI3PTnv153z/APjHJGNbhv1en7ITOnvI+PVw/KNq2TL5e650IlBquRBveybUgV0fSxodiNI/ae79isTsf6dPVU/JMlcllZF0i8vApkG8LfBoCkyhrVxQXXXQdLQWKHiOuOmFA3YvUwKsVZQSR3ldSL3uthjy+IgoTk3zb9+ByzhGnq9n79OhKnmVGYCQjQupxd6VOqmIN7d0j6L8bhR+Vi6Axjcam7NW7pRpCxRFDKxoO1AMRptgCQ3dxD4pOh0QFjFPmCqugYazGoZ2AcqGIKq66ums1Rqp2YhQRaWpIwABvpCgUFonYVtXsGLqMFK8uR1wjbVc/t6BN5Rt2QZIWLUthiAFc0DHfx3DHTSirBBIxsjykjJeZKBN3aNQW350z/HXrpCi9huLtXluG5WUK8TB2WTtRLHLbdqV0FyymiSo0kG1I2qtsQ8+0+XlMiSqDKyKwaLtFmPciUnSymMqCC1CiNxy0iU45VmWpO2t2T+I5XLzJRf4GR9WzU0UpVpCSG3UFSWZTWnc1ROmj+9bMMTIqAxpq0sxCahv31B+KVG10N7sijiyyukSTBMsY8yrRzSqW1I5BNstsSyi2OkAHl1FYieU3CZ81loZgqySCPU0KkPHqZb1x705uhzJK+jvs0lD6idSMYz+S9vHyXn+drFUVrAI67/XjyR6UNRKsSoIF2VFmgO8QNrIBAJAJBIGPeEy6wWZl2LG1OwAN7k8jRF/6Y3S8YWWCNVZpkgtIwqAMO51O2oUKB2G4uzuOSeIjBtNPTw6llKhOqm42++u1yMMytFr2HP1e0c8akhZl7zMti6Xulb6FuZr6OW943Z3KKSjA09ahqB2FHZht4n2HfG7JQNIpYDSqglidlWruz/lO/qvEqdeFRXiyqonTbjPRoi9oEpVVmrbbetr3s31/n7azimsnustVu1C+fLe9q/nhh72mcFkK67KkgkEFdtzyaqGx2wyyEOZhIjQI2siyFsX6zsdI3Ne3xxXicR8GlKole2ut0vvZlede0xFw7hrkkIGkvegNRBP7RH0c/Dn4M+B8Tky+YUjVeoKydSCRa0evh68WjhMkMCsGzYlvTu8imtKKm2+16dR9bHGzNyvK6COOKaBiupyVba3Dae9zFJW3U48mv6kk6jvT05O9n6XSv5f5L3hbq99S441NlULaiqlqqyBdc6vnVk/XiuxcOzi5kdmxWAKCdbmRWr4oDHUp6bbCr35YsHnJ/Yf6h/749fSq54KUotX5P8AgocsrtI3KoGw2xFzjShlKKJFogrYBvaiCdqrUK9YxtGaXqdJ/e7v1Xz+jHnni9Lb2KxH1gV/PFmePUM8OpG81nb0pVRTzEad4eoOzEHwvSOvLpry+W7It2ZaQk2xO5PWizECtzSqNr5eMtctqJL9Tys8vA9D7P64jyZ5u0MUMaMUCltT6FGvVQGlWJPduqGxG++ItOXh+SDTn4fky4zKRCQO7rpC37Ac6S23Or9XjYFnBLxKGMdmWsqANCguwFbAogJFjltvjU+dlDojpFUhI0Biz6a3Y2oUgdem9AkkXNjSOJdKhUUfFAAG/gB4nFj03LW0lqV+aCWGOaRSctDRk7MaGl1haKx+lFGGIHdGuyxPdJIwwy6+bQgue1nfmdg0j0aF0NgOtAAAmhjTPxESOaheVVI0klVj1qSb7zW1GjqCtRG24IGccZsu5DORVgUAP2VBJodedk8+QAKcG3fkVwXMVcWyzBVNF2Yu0hCsQ1oAVpQSoIVVBqwikbnZnEXIUNIobVRG3Khyrwwrmzkby25ZEjEgDAMSJNWnVspC0Y3UavS7wog027LwSPfalwvIKQilhasGYISVNgigwsHdRjpi1fQsJgnBJVe8VIDfu2L+k1RrnuPHGSRgchW5P0kkn+ZOMgOnQf72wYmIMGDBhgGDBgwAejmPaMcjY65HMe0Y5Gxq8N+r0/ZCZ0b5FxNJlYbXs4jlcsjimBl0x9bUbUasXYNWdtNiWcQSFztHJQYgHuOoanNdGGlfaF52cJ/JTikS5DKB2EZGXgFP3bqJRYvZgeYIv69sOE4pCSAssbE7DSwbn40TW5A36kDmQMZFSKbfmTPl/l/lXgmy8o2ZlJBZQXuKUsrOWBUvpdLIF2DfTFOzEjOwZiXO9liWaz6zvvj7lP5OCZTFmmGYjsFdQ0urC99SEadtqHP6axDzXkBkyo7OCNXWtJJdl5j0lLU+1+kDvzB5HMr4OdSTcXp0PVcN43h8LRUKlO8l9Wm17pfo+P5HtO0XsiyyMQqlGKN3jVagQRftx9R8kPImQ3JnZ8wswJVUGYs6RvetXZqv4tjdb3vDPyf8nMskjaoYmKHSrCGNSxUKS2iNBR1u6+FIo5gk2uOIOQxUBaIAr1jmOQquX/xjnp0HBuLd/DkcvE/6h7Z8lGmovm3rL0dtF7R8090HiKq0ayKytaCKRfRKMdwQOTCQDf8ApYw58jkCZLQ0wVm1vQZdUKtsDTXpr0+8KDPuPGy8Z4HFmbjlGzBSpGx1KWsg+NGvZ7NpsPDUCIrfCaKppKZrGwN1zrrjbjXisPGmt09V5K1099en2Mv48XhI0Y7p6rfZWunur9OXLQ5r4hkc4JpdTyNqZwzDVpmIJUsrGu0BIsHe79eIcM8sDAjUhsGtxdcrHXHUeZyUcg0yIjjwZQw+ojFb8ovIDK5tVi0CHTbK0YAILEXe1EGuR8BXLFixNNRtON776HRDHU4xtOO++n8/4PkPD5JJWMw7UxjZjpJVGIXYtfiCR46sfWeEcIDZFFR1aOSy3aqF1Xtvz6Aj1ivpsPDeBwQQDLxxqIgK0kXfiWv0iTuScZDJoWACLpXYihV0KAXlsK/l9GF2WNKrnpaLZL3voZOIblK8V5a6+vUrUXCmDaBpC77pRXez9ZN7YzymQ7QamsRnknIsPGQ8yD+xsK5g8hYo011uqld6A7y/u72P5Y25Vd2okryF7kkczft2+g+OM/iHD6uOUYqplXlf13Xu3MVCpZ3kr9H7/gXR5Wzsv8sSMrwdVftNwxq6Jo8t2HInpdXXXDHBirA/07Qws1UlJya9F9v5OuVZy0DBgwsficql1OXkYhqQro0spqjqL92gd7A5Ggdr9IUjCVgAS1ADck8gB1N4UxBZe0nLuEBPZurMAFRRbBQdLDWH5g2K5isZvkJZ2Xt9CRq2rskJYsysrIXcgbDTqKgbkgWQO9IzPCwza1d0eq2YlCNvSja1PIcgDz33OADzLZ0rl+1noUrOxAPoCyDpBO+miQCd7AvEbKSNFlZJWTQ57aYqdyLLMquV5sF0qaJqqBIAOCLyeqNYTIzQgAGMgbgV3A3Ps9q0m9rF1thxgAquSlczO8Usbs0aBnLCRQQzmhEjjTV0KIFEkljjN+J6oo2J5k9q8fpqKNMatolYUT1UHmKJEmEEyOX/AFillAqgsZa10+IYBSW6spHxaHjQuru0WgdoioSbtdLSNqCgU5PaHYleV2brFjhdJoi1ckRRBQFUAAAAAcgBsBjGfMogt3RAdgWYKPrY4WectaRRK6qmpe72RkKxaE7vaHQN2UnVuQVobnTKy4dSWSIA8iZ5NTt7ChdYxe9CwaApeYszdEM1ZZKaNgCHkM7m9vgTISprmrd+Ohtze9wcMsaoYSCzMdTtWo1Q25BR0UWa5nc2TjbhxVlqAYMGDExBgwYMABgwYMAHo5j2jHI2OuRzHtGORsavDfq9P2QmdZ+RP/Dcl/y2X/6SYbvECCCAQRRBFgg9COuPmHHc06cJ4Zod0uGG9Dsl/wCHXmVIvGn3M+IzPnKkklPwMp0vI7iw8dGmYjl19eM+WDlKnKvfRN/n+TVp8PnPCvEpqy5a35enM+hLwKi2iSSJb2VSpWqHoiRW0C72WsYZvghCjspJtepASX1d0sNR0SWgpb5LhFw3yj4pohWbJfCPoEjDuxx6mjBNWS2lGLnlvaj0ScZr5TcRaQgZAqtgAu377Anu/u6etbGueM5XRnJWLBw/INGCo2tjbHdje5b/ADMWNbVf0YmDK6fQNH12QfaCf54w4XmXkhjeWPspGUFku9LEbi+uJWK1TRWqUUQc48hXuodQN81Isb0LYHflvXPG3IzSMvwsYjbbYNrXcdGoHbkbA+nniTj5J7oXEZkzsgjeWgIhpWV0ABAsgKwHicVVaioRc5a7e+ROFPVu59bxpkjOrUtXVEHa/DcA8t+nXHzjgPFc6uQkbLBp5fOSvfLy0vmysKtrAMmkeHfPKywbe+TihzKgZErAJAjE89HeuQMGrbu92jenmNW1kJKrBSXPUco30Lh2bN6dAeCk7+00Pqxs06R3Ry5AUMJPJrjOanaTzjKnLKoXTqNliWkBFDYUqoeZ9PD7E1GwlFLz6mqKKtzux5n/AEHgMalicatJAF7Ai+YB5g7d4nErBhOCIumtDUk98+6fAkf6HG0HHwjiMP8AiZO7EV7abUSBq/Wy30/h/nj6Bw1s4MlkPM1UpQ7b0Aez29DVtq5108cTRNF3wYpw4xxbs78zj7TSe5aUW7RgO/5wa+DCk7c32JojGXBs1xbXD5xFHo2WWin3gKvs3ioBHMC9mIMt+DBgwAGDFZ90OdkyTFGZD2kQtWKmjIt7qQcfPfIrimYbOwCRplBkqmmdwwMTE2C5BpvEdAcc1TExp1FTa3/bsSSurn1bO5V2nRgO6sbqTY3LNGQPoCN9Y8TjLzZvD+mK3nvL2aPth5ozGPtQm7DU0bZqh6HWOGFtrP8AiUABsY9zfuiMqkpksy+nSTQ5r2pjJj6tsNQNUR4Y7FNpWIj9eHUxYIAzUCdrNf7/AJDwGNnmzeH9MTkawD4i8ZYfxGKwv82bw/pgbLsOn8xhhiq+6MoOVQMAR2yXdEei/jiynJzmo9XYHoORCTyr6x/74982bw/pj5h5EwkZ7L6liB1vRQAbebzWOWLTFDxhGJVo5ANYAlKU1+ixEYBSjtQJsb0t6VsxEXRnl3Encs3mzeH9MHmzeH9MavJ9s2Vc5sRg6l0BP2OzQktue9rLAgbCtiRuWuOf4jHYX+bN4f0webN4f0wwwYPiMLEAZZvD+mOQcdmHHGeNrhUnLP6fsrmfbPLT/g/Cuf6uHkSP+7Dwwr9y6SUZqVol1TDKZgxozGi4aLQpJOwJqzfXDTy1QHg3Cr+Th/8ATDEH3HIv8e22knLyjxrvxb/648xXqSWKy3dunLmeioYOpLh0q6ei5eq/2XjP+V+dgUk5OSRVViJCunUwk0r8Ghdu8u9bEbbb0NsflXnyTfD3VbamuyQApvSPaQNxddOmWV45xFewR8prZ+x7STZVQO7LJ3QT6C0ave8asn5QcT0oZMlbbBwGAvdO8u5FkE7EgCjZNb9JhFt4dM7xI0ihHZVLKLpWI3A1AHY7bgYkYTeS+dzUkR87iEUilRtsGBijYmrOmnZkqz6GHOAAx8S91FT/AGhJV3pi6kbaRfI+GPtuPkvl/lA2dlbsxI3wI3NUpVbPPoCTjow1H4s8p24HFQw1X4lSOZWatpz8z3yM47Jk+GzSRQtO3nMg02xNLlFkvYE80C/5vGgbPmfdJSNgr5adSXZACtFtLRqdI5sfhAdIF0Dz2GFfkzxUZDIzypC0gGaRezT0j2iZde7fM73XXDVPdFy7OqCKV5LAtRGyqWzBy2zM6mi9EGgSjq1CyBXVhkm49GU4irGtVlUirJu9ug48mPKA5uN5OykhCuFCyCiR2cb36xbkX+7hzinZL3TIZZYI0hzAE1WzKBoZ+zKBgCRTJKjXewdBuWoXHFZQGDBgwAczeUKf43MbJXbzXdX+tkv/AE/nj7P5P5idOHZDsFtSgDkLrIGg6QE1LsXoE3sPDmKdmYrnfaHT2suqwNV9rLfT+H+eLfkjnBlMj5mFKf8AbDuA9nfxNW2rnXTxxnYWV6k173PRcVxHxMNSja1v9LwMYfKbiYQB8hrfSpsNpUns0dhW+kgsyczZXG6Pym4iTR4eV3h+PZAkVi1dDopQbK7kjet/F4txbs780i7TSe7aUT2jAd7zjaowpO3N9jtRlpJxGSDvqsMwny/6vsyDC3Y9tesuLXVMBVE9mpA3o6J50YeTOdzEsAObiEUo0ggcmtEYsB8XvMy1Z3U4bYpKcU4zbE5SLdogq6k2XVJ2jM3bc9PZ0N+u3PFt4a8hhjMwCylFMiryDkDUBudgbHM4AFXlnl1fLqjjUpliBB698YqPAOFqs8DnLpC/apVGyLjbULsjmSPoxY/dI/8AsTuR8JDyJB/WL1G+PnPkTNK2ey/aBl+EFAuzA/BOTsWI2O2OSrXhCrGDWrt05uxJLS5fofKnO9v2b5J9BmkjVgrgdmJ+zWZnogAoS2muSarpxUHK+6HmptTw5F3jHZqCNbEO0bSGyEohe6hA5MdmYEYl8V8vJYO2HmkkjI0ix6FdlOkNpLPooXSkgbjUdiNLO14B5U+dSyR+bzRCP48ilQ29d2wCfX/rzx1kRjwfPvNEHeMxEsw0nVdBiASHRGFgA0RteJ2DBgAMU73UwPMhdV2qc+XJsXHFI914D+z9+Xax8/8ANiUKvwZKpa+XW3lqdmAV8VSX90fyige5/G39owWIw1y6dNfN5utf7rF7yMHG41BdoZX0RqwYqFLaZyzLpA0kHsFINgkORQx849zBP/qmWvTdy+j/APgmx9P7Pi8a6Y+xk3ZrlNkgPmiEJWq1J5qoNbfCE3idXGrGS+Io25b3/S6mlx6GTEpf2r8sMk3GQoDjLMxlsm9liZ2JFAi9I5b8gtknUSz4JJxAyJ50sAj7M6tB7wk1mq3NgpVjYA9ThSqcaGxOWan9a2va3d2SAU2rer64Z+Tr8SL/AOMEATS+ycwR2Gg3e93Pf8KeOKjBLHgwYMAHhxxnjsw44zxucJ+v0/ZXUPsHulMRwLhVEjuQctv+7DCf3D8w4z8pALsMrMVXVzIeKhZ5Xyv14c+6Qt8D4V/BB/6bCz3CEriLmqPm0v8A1IcVPiNGGHnhXTvJt/Np1T6X5deZ2ww9WVF1VL5Vy1/85n0+byqziRFhlHnZVjY6Y5YrZxJqjVGDG1MYt7I+EXbx3DyszQfSeHy0Cw1KxK0rOti4wSW0ahtWll3BIBhcM49xWoFmyYLv2fasCAkepkDEDUS2lCzEftWASBZ3f29xJ9lyYiPaIAWIa0M0YckBtqjZzzN8xyo5BzEvg3lLmcwWVsnJlu5KVd9R70fY0ChRNm7Vq71nsn5dF8XllnR2SvkJD8GryuElA1Nl2k7NF0sQRJpj3Y73ddN/DPKfPvPHHLkeyD6bYvegBQzk6bBAoqDtbMgob4t9YAFXk3xeXMxF5cu+WawND3daEa91XqxXl8X6B8u90wHz+QqLNRCrI20i+vQXj7Nj4B7sjMOJPpv9XFsCR8U+vHfw+ahWu1fR++ZpcMnGNe8ldWfvZl18heIvBw7MvFGZpPONKJ3jqZo4ALIBIUXZ9QOHsfl4TprKzsGKDujcaohIdQYAir01vZV63WsVT3KXzH9msYL1nPRh9g3wbJlhIe8fiqSfo68sWN/KHirRsyZEK6iAhWYd8t2faoDdKFJkAbe9IPXFGKkpVpNLmznxjUq82lZXeg98nM92qyN2Bg76kgrpLGSCGUsf2iDIUJ8UI6YcYqU3H+JAtpySstsF7+k1rnUMRv8AFijcqNz26gbg4Z8D4lmpJHGYy4hUAFCG1WdTAj17BWuh6WOc5R1gwYMAHMvlAo88zH6uvOJrsC/10l/yrH1zhBzv9ncN8yqtKdr+rrR3f2+Qq91s+rFXzf69qMGntpNeqtX62XV0/h+o+OLlksvm2yeROUdVRd5RYGuO/RU0aJ3o9P6Z2FlepP3zNLF08tKD97Hoz/GHCA5eGIkpqIKsVAzADWDKQQcvZIBuyaINYx4dneM/B9rBELlGvvIdMTyC+TiyiXVXYCkliSBnEeM9mdQy3aa4wADsI9Uusk1u2nsgOXxj6sQ8ynHFy8YBgaRIwZGBGp3RwaAIA70Yo8rLNWnY40TNL9gxSM0vG2KaPN1AtjZ3PebSrACh3CLo1qAPIEG7jAAm8qssskKo6hlaWO1PI96/6jFY4PwhUmidspHl2EsekqQT3ozrFg7UxI9YxN916Zl4XKyFlYPDRUkEfCpyI3GPkfuZcVzEnFMqsskrLrbZpHYH4KQ7gsRscYuMwdSrjKdWMrJW015Sv1trtqmdtGi50ZT6X/B9Xz/ltm8u8hlyhMKlwHAdRYzDolt3rBhML2oNlmA5EL7lvLjOaLfh0xLAsuntORzBjVSOzNMIh2hPIgDlqAGed4xxUZhgmXUw9ugUlQ3wFyJITUgJburINuTgUcNfJnimbmaTzrLHLqAmgEg2S0urkTRCiPqR3tsbRxDjIzs8aO66GZVYpz0kgErZA5cuQxvx4Bvz+jHuAAxQvdq/4Yb+Vi/qcX3Cbyl01Dq06e1F6qr9XL44O1dj/wCTlzZPmttfLra+tr26DirtHwf3JV/+r5a9POXlz/8At5sfXpMjxUII0lSizapCQZApnfZSV032HZgbfKWb0k6eEq4zEPaHLkmXudlVj4CbUDsCRyo+HTx2Z7JcXChYZYmuSS3kItY1eohSqLJRVLHnbuBXdpLjP/1/+RkyW+W2bNtre9o9enInUVmWLgDZoxt52I1fW2kRmxo2qz43fhtWGeKrlBxQ5iHteyWBWuUIVLMDCRW45LKb2okD6DasMrDBgwYAPDjjPHZhxxnjc4T9fp+yuoXZfdWnbLQ5eXK5GeOFERO1idz3ECA/rK1UOYAxnw33WJcu+uDI8OhcgrqSF1OkkEixLysD6sGDGi8HQbu4ojnla1xp/f8A8Q+Ryn2JfzsH9/8AxD5HKfYl/OwYMLsdDuoWZh/f/wAQ+Ryn2JfzsH6QHEPkcp9iX87Bgwdjod1BmYfpAcQ+Ryn2JfzsKuIe6tJO/aTZHhsr0BqeF2ahyFmXBgw+yUe6gztcyTwz3aczl1KQZXIQqTqKpFIoLEAWQJedAD6BiZ/f/wAQ+Ryn2JfzsGDC7HQ7qDMw/v8A+IfI5T7Ev52D+/8A4h8jlPsS/nYMGDsdDuoMzD9IDiHyOU+xL+dg/SA4h8jlPsS/nYMGDsdDuoMzNLe7nnCbOWyJPj2Un5uNq+77nwKEOTA8Akv5uDBg7HQ7qDMz39IDiHyOU+xL+dg/SA4h8jlPsS/nYMGDsdDuoMzD9IDiHyOU+xL+dg/SA4h8jlPsS/nYMGDsdDuoMzI2f927NzoY5stkZYzVq8cjKaNiwZehF4gZL3UGhdZIuH8Mjdd1ZYHDCwRsRLtsSPpwYMHY6HdQ88uo4/v/AOIfI5T7Ev52D+//AIh8jlPsS/nYMGDsdDuoWZh+kBxD5HKfYl/OwfpAcQ+Ryn2JfzsGDB2Oh3UGZh+kBxD5HKfYl/OxjJ7veeYU0GTYeBSQj6jLjzBg7HQ7qDMzCP3dM4ptctkQfERSA/WJcbv0gOIfI5T7Ev52DBg7HQ7qDMw/SA4h8jlPsS/nYP0gOIfI5T7Ev52DBg7HQ7qDMw/SA4h8jlPsS/nYP0gOIfI5T7Ev52DBg7HQ7qDMw/v/AOIfI5T7Ev52PlvbHBgxdSowp3yKwm2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Lucida Sans Unicode" pitchFamily="34" charset="0"/>
            </a:endParaRPr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0775"/>
            <a:ext cx="9144000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6800850" y="3068638"/>
          <a:ext cx="2343150" cy="2609850"/>
        </p:xfrm>
        <a:graphic>
          <a:graphicData uri="http://schemas.openxmlformats.org/presentationml/2006/ole">
            <p:oleObj spid="_x0000_s23554" name="Document" r:id="rId5" imgW="2677605" imgH="2831493" progId="Word.Document.12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DF7C2-0C56-4E8F-A111-7417D4168968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468313" y="5445125"/>
            <a:ext cx="8135937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official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language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country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u="sng" kern="0" dirty="0" err="1">
                <a:latin typeface="Arial" pitchFamily="34" charset="0"/>
                <a:cs typeface="Arial" pitchFamily="34" charset="0"/>
              </a:rPr>
              <a:t>Turkish</a:t>
            </a:r>
            <a:r>
              <a:rPr lang="tr-TR" sz="2400" b="1" u="sng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is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spoken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by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220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million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people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world's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5th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most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widely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used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kern="0" dirty="0" err="1">
                <a:latin typeface="Arial" pitchFamily="34" charset="0"/>
                <a:cs typeface="Arial" pitchFamily="34" charset="0"/>
              </a:rPr>
              <a:t>language</a:t>
            </a:r>
            <a:r>
              <a:rPr lang="tr-TR" sz="2400" b="1" kern="0" dirty="0">
                <a:latin typeface="Arial" pitchFamily="34" charset="0"/>
                <a:cs typeface="Arial" pitchFamily="34" charset="0"/>
              </a:rPr>
              <a:t>. </a:t>
            </a:r>
            <a:endParaRPr lang="tr-TR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 Grup"/>
          <p:cNvGrpSpPr>
            <a:grpSpLocks/>
          </p:cNvGrpSpPr>
          <p:nvPr/>
        </p:nvGrpSpPr>
        <p:grpSpPr bwMode="auto">
          <a:xfrm>
            <a:off x="0" y="714375"/>
            <a:ext cx="9144000" cy="5988050"/>
            <a:chOff x="0" y="714375"/>
            <a:chExt cx="9144000" cy="5988050"/>
          </a:xfrm>
        </p:grpSpPr>
        <p:sp>
          <p:nvSpPr>
            <p:cNvPr id="25602" name="Text Box 3"/>
            <p:cNvSpPr txBox="1">
              <a:spLocks noChangeArrowheads="1"/>
            </p:cNvSpPr>
            <p:nvPr/>
          </p:nvSpPr>
          <p:spPr bwMode="auto">
            <a:xfrm>
              <a:off x="0" y="714375"/>
              <a:ext cx="91440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tr-TR" sz="3200" b="1"/>
                <a:t>Ankara is the capital city of Turkey</a:t>
              </a:r>
            </a:p>
          </p:txBody>
        </p:sp>
        <p:pic>
          <p:nvPicPr>
            <p:cNvPr id="25603" name="Picture 5" descr="Ankara Resimleri , Ankara Fotoğrafları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4313" y="1285875"/>
              <a:ext cx="2862262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4" name="Picture 7" descr="antalya-uydu-goeruenuemu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313" y="3429000"/>
              <a:ext cx="28575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5" name="Picture 9" descr="istanbu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91250" y="1285875"/>
              <a:ext cx="26670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6" name="Picture 11" descr="adana-hilton-taskopru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95638" y="1285875"/>
              <a:ext cx="285750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13" descr="kony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79763" y="3429000"/>
              <a:ext cx="289242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8" name="Picture 11" descr="istanbul resimleri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07125" y="3429000"/>
              <a:ext cx="2651125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2"/>
            <p:cNvSpPr txBox="1">
              <a:spLocks noChangeArrowheads="1"/>
            </p:cNvSpPr>
            <p:nvPr/>
          </p:nvSpPr>
          <p:spPr bwMode="auto">
            <a:xfrm>
              <a:off x="642938" y="5630863"/>
              <a:ext cx="8253412" cy="107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tr-TR" sz="3200" b="1" kern="0" dirty="0" err="1">
                  <a:latin typeface="Arial" pitchFamily="34" charset="0"/>
                  <a:cs typeface="Arial" pitchFamily="34" charset="0"/>
                </a:rPr>
                <a:t>Istanbul</a:t>
              </a:r>
              <a:r>
                <a:rPr lang="tr-TR" sz="3200" b="1" kern="0" dirty="0">
                  <a:latin typeface="Arial" pitchFamily="34" charset="0"/>
                  <a:cs typeface="Arial" pitchFamily="34" charset="0"/>
                </a:rPr>
                <a:t>, Ankara, </a:t>
              </a:r>
              <a:r>
                <a:rPr lang="tr-TR" sz="3200" b="1" kern="0" dirty="0" err="1">
                  <a:latin typeface="Arial" pitchFamily="34" charset="0"/>
                  <a:cs typeface="Arial" pitchFamily="34" charset="0"/>
                </a:rPr>
                <a:t>Izmir</a:t>
              </a:r>
              <a:r>
                <a:rPr lang="tr-TR" sz="3200" b="1" kern="0" dirty="0">
                  <a:latin typeface="Arial" pitchFamily="34" charset="0"/>
                  <a:cs typeface="Arial" pitchFamily="34" charset="0"/>
                </a:rPr>
                <a:t>, Adana, Antalya  </a:t>
              </a:r>
              <a:r>
                <a:rPr lang="tr-TR" sz="3200" b="1" kern="0" dirty="0" err="1">
                  <a:latin typeface="Arial" pitchFamily="34" charset="0"/>
                  <a:cs typeface="Arial" pitchFamily="34" charset="0"/>
                </a:rPr>
                <a:t>are</a:t>
              </a:r>
              <a:r>
                <a:rPr lang="tr-TR" sz="32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tr-TR" sz="3200" b="1" kern="0" dirty="0" err="1">
                  <a:latin typeface="Arial" pitchFamily="34" charset="0"/>
                  <a:cs typeface="Arial" pitchFamily="34" charset="0"/>
                </a:rPr>
                <a:t>the</a:t>
              </a:r>
              <a:r>
                <a:rPr lang="tr-TR" sz="32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tr-TR" sz="3200" b="1" kern="0" dirty="0" err="1">
                  <a:latin typeface="Arial" pitchFamily="34" charset="0"/>
                  <a:cs typeface="Arial" pitchFamily="34" charset="0"/>
                </a:rPr>
                <a:t>largest</a:t>
              </a:r>
              <a:r>
                <a:rPr lang="tr-TR" sz="3200" b="1" kern="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tr-TR" sz="3200" b="1" kern="0" dirty="0" err="1">
                  <a:latin typeface="Arial" pitchFamily="34" charset="0"/>
                  <a:cs typeface="Arial" pitchFamily="34" charset="0"/>
                </a:rPr>
                <a:t>cities</a:t>
              </a:r>
              <a:r>
                <a:rPr lang="tr-TR" sz="3200" b="1" kern="0" dirty="0">
                  <a:latin typeface="Arial" pitchFamily="34" charset="0"/>
                  <a:cs typeface="Arial" pitchFamily="34" charset="0"/>
                </a:rPr>
                <a:t> in </a:t>
              </a:r>
              <a:r>
                <a:rPr lang="tr-TR" sz="3200" b="1" kern="0" dirty="0" err="1">
                  <a:latin typeface="Arial" pitchFamily="34" charset="0"/>
                  <a:cs typeface="Arial" pitchFamily="34" charset="0"/>
                </a:rPr>
                <a:t>Turkey</a:t>
              </a:r>
              <a:endParaRPr lang="tr-TR" sz="3200" b="1" kern="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79388" y="1341438"/>
            <a:ext cx="4752975" cy="452596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Democratic,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Secular,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Unitary, 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Constitutional republic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Separation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power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Political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rights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women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in 1934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9263" cy="922337"/>
          </a:xfrm>
        </p:spPr>
        <p:txBody>
          <a:bodyPr/>
          <a:lstStyle/>
          <a:p>
            <a:pPr algn="l" eaLnBrk="1" hangingPunct="1"/>
            <a:r>
              <a:rPr lang="tr-TR" smtClean="0">
                <a:latin typeface="Arial" charset="0"/>
                <a:cs typeface="Arial" charset="0"/>
              </a:rPr>
              <a:t>Politics</a:t>
            </a:r>
          </a:p>
        </p:txBody>
      </p:sp>
      <p:sp>
        <p:nvSpPr>
          <p:cNvPr id="26627" name="AutoShape 6" descr="data:image/jpeg;base64,/9j/4AAQSkZJRgABAQAAAQABAAD/2wBDAAkGBwgHBgkIBwgKCgkLDRYPDQwMDRsUFRAWIB0iIiAdHx8kKDQsJCYxJx8fLT0tMTU3Ojo6Iys/RD84QzQ5Ojf/2wBDAQoKCg0MDRoPDxo3JR8lNzc3Nzc3Nzc3Nzc3Nzc3Nzc3Nzc3Nzc3Nzc3Nzc3Nzc3Nzc3Nzc3Nzc3Nzc3Nzc3Nzf/wAARCAD7ALADASIAAhEBAxEB/8QAHAAAAQUBAQEAAAAAAAAAAAAAAwECBAUGBwAI/8QAPxAAAQQBAwIEAgYHBwQDAAAAAQACAxEEEiExBUEGIlFhE3EUMoGRobEHFSNCk9HSFiQzU1TB4TRSYvBjkvH/xAAVAQEBAAAAAAAAAAAAAAAAAAAAAf/EABQRAQAAAAAAAAAAAAAAAAAAAAD/2gAMAwEAAhEDEQA/AOS/Wu91Jgx9RDnKOznlSYHukeBXl9kB27E1s0JZiNA0nYJ7mm9VmvRCc07jTsgDZoNG3umaNgDuiPaAAbXgDptBHLbFX6p8LL77+6dp3sBPiFvsclA8NHCZQJJtSXxhpsjvsAjY+HLIwkNcaq6FoIQJB2P3JXEkXZ3Vo3onUJTcWNK5pdV6aHufkpzvBnVvgmVsLi0f+PKDOGwOUjbLdlZZfQerYsYfNgTsFnct4+foq7hlEboHRgl4FI74dTALPrZTYgGtHcowcJHh3HyQBjx6As0VIhDmPa5uxBG6WqIqyU7H1HIYCdrBG6AEsQEh1VqJRGxaTzadOW/HG1eyUglrbFDeiga+N2wHI3QJNLQ0g+bewpD5abuRZUCSSzQQQoo9bqA9lYMa2FoBIJ9UBpDBTdqXg5zngbklBNY8m/vQZ3eahYR3N0NIJpRpHi75HugHd88r1+VDJN8p37tIE55NKTiM1PHpaFGy6HJVjhNaALBJ+aAWTbcrHhbG97pnfVjFu03225XaumeENXTWDpMYxWPjGszNuRx53K51+jeIZnXM7OkZfwXNZHf7vN/gB967x03JDYAKFn0QZKH9H2TJMTl9ReWmtQaNjXalpovDsUcZYMiQq6BB4SoMD1Xo3UemPMkMpyMV1mRj/T2WB6/4aws6B2V0tr2ZFFz43D63yXepGNlY5jxbXCiFheqYbMD4ssUzmNDq52+RJQcGYC3Z3tScPLx2/BXPizHZB1yf4WkNkp+kbUTyqlg2/NA5h41d/fhK67JB47pQAWVp/wCEjgNVA37oCRQuzcloZtxqPopnW3xwvYyIN0MBayvQHn7Ukr24jY4oraSA55HJP/CpOoZLny8n7UDJ5bN3uhMvb1Xo43SWfRFDK24KCO2yT2HZFjcY3AtpNA59E9jDdkc8ICyynSdR37qM91jc0nS77oDyOCECtcXEjvwi8JsY2+aeR6IHgnTasMFxsE8DkKvYQ0tpSseUxkk9uyDZ+AszpvRIsp2ZksbJNMX6T6XQXReneM+kZE0UMGTE4kgEB24XKIuh5MxZPhYurHyI9XxZI9bmnsAPzRD4ZnwOr9Nkaw1M9rXt2Dge/HZB2nK8XdOw8iM5MzI4ZDQcTVf+0p2L4n6JlvDMfqeO9x7B4WP8ZeGb6O2Lp0eqYM+tL5tN9gsv4Q8GdUx5xJHBC6XT+0jyYfLzwDfB9fwQdtY9krNUb2uae7Ta5D1zreTi5uXg5jDGDIYy87i+23uujeGcSfGxXPycUYkr/rwMfraD6tPosN416T1Xq/izLi6bGxrWQRmR0rtLKJNO+yig5j1V7pJrkOp0Y0h//cL2UYBw0gUbCt/FXSf1Rmsx35jMp9ftHNjczS4cijzzyquIgmq2HAtAkgoCu/1kxt7X2OydI792kkVEtvYXwgkODsg282WjklRJOlOdIHdjwprXaHWKA9ApUr3SMhfqG7aP2GkEV+HFg9Pa5wuWUmr7BVLvM40d1b58n0pzXOIGkaeNkHFwPjPDIm0HcvPACCliG3HyTnvO3ak6AVqs+6HMRYA9EAJXXwRymab+aIQLI3+5OaNtxwgVgoDsjUdvT5IY4Tg7dAWOPzf7qSQB3BUaN9e4UuIBw55Qb3wh4gfExuBMwCSMaBXsr/o0mP1LxRG2Vzfh4xvc/vLmvSsl+P1CWagXAD8uVOx8MuzfpfTuoaZnAkNBvW73QfQWRIyHVI8aojz6IcuVBhRmRhBjPYdlzDwpmxPmOR1DqGQ6Z4DZIjK4Mv00EkCvalrS0iL4WvXHWxPoguj1/Hc0fDBJPPsoHiDPkZ0SbIhZE+RsjPI8E623uNtyatVvwmRADcN5NKpn8a4nR+p5UU7XOfDjgwad7ebsH8EGM/SXk/SvE0oAILWN1sP7riLIWTY8Rgkk+yPl5EmXky5Ezi+aR5e8nuSozgDXr6IHucC/m+6eAKBQIxTufLakx+caa+Y9UHjzW99kUNOnv/ymbNcCbSvkq6Ir3QFxohPPUhqNg1O90zM6s4u+HjktiGwAS4coMOS0vp7mih6gWq1zSHEAb/JAADy2Ex43tHjNi9hSDKSXd0Avc9khJLqHZOI3TSeEDhuKSt5XgaS7DevuQPYN7qwp0J0N2GxPChN5UuEmx2pAZ0joZ2u3DZBRVrD01kcLXwYrZnbEFwtV72jIhbESAbpruPMeFZ9G6+7Af9GzIXNlidpc07EEINh0HoeLl9NkZndNEUruXRamX9nqtT0moMQQlznhooF5srP9M8Uwys8rhdVRPCIzqD8iR3wXarPI4CCzzMwOJjaRYsu9gFx7LndkZc0z3W6WQuu117A6TJnxZTGF28Tg6SuNjQXGDICQWkHbtwga92knbe0O7Su3Js7pooFA9oFbD5orNzt3Qo27bG/mnh1dtkDmkk+btwvWXEh1bfihlx1cfenD0tBIwYfiZjQ6xVuJ9kmRBT3ENIcd6S40xhn1NA1DkFSDKZzK+SOnN2GlBSxgb2mSjzIzL03VIbzTvdAE8fahgboxTXN3QeDbBpP0i9t05jKo/mEjpoY9VuF+gQPaKftwjNe2KMucaHuq9+ad2xtDb7kqO+R0g85Lj6k8IJ8OeZuq4DWiom5URonnzjldN8Y+DHdYn/XHR3ML32Joya83r7LkmHA/IzIIYh55JGtb8ydl2s9QyMfoWVMNWP1CBvw54g7yknYOQY/oPS5x1X6BPjyPyGkgs1gg1z3pdd6J4XeWh2ZpjYOI4+6xf6PelSS9ax8iINPwwXl5O7gOw9Buuu/Cc+nTPdfdjeB/NBB6xPB03w/nyxBrI4MZ7gRsL0lfKPTcn4MTI5dm6Rv6Lu/6busnB8MDp/xA2TPdoETeSwfWJ9uB9q4E4Dffugti0atQ3C9p826rIZnwkaCdPoVPgyo5PreR3oeEEhuydq2oi9kSOOxbXX7rwiL379/RAOtTtj7JzGlz60o2gNrbglEjZoouFWgDG3TI732R2NdGXOFjgFKI9Ttu6PPF8JjGtIJO5NoKNx8uwr1QiPNVI+nY0mPFEgG9kAtiDe1Ic0rYhxbjwEZ7abqO1De1WyO1vJKBzppZAdTtvQJjWklK35JVEec3e0gb3SnjleB9Cgl9HeIer4EziQI8qFxPoA8WupePclr+oMw70Qkh07wO3LQftXIzGXgt3AcCFv8AI6h+s8x816nSNaHsJ2La7elf8+qqtX+j/PPT8nKy5Y9LXSCME7eTn8DZv5rrlta0uJptWSVxvFpkBxx5gGeQ1Rc30+z+fstZ458SjA6Bi4uOf7xmQAmzu1lCzt6oOUfpR63+vvET5QR8CEGKAf8AiDz9qxbm9x6qw6w7VmurgKEBe3CAbm+X2CXTfIoJa9B96dXZAXHmlgP7N1D05VlidSidTchoYezhwqtoCUsv3QaRga4Asc1w9Unwjtx81R4sr4n3G4tI+4rT9MLMnHbIRvdEX3QNigdewVg3DbIDTSXA0pGNE394USfuVljY41adIB5HzQc4YHbjulfHWknf5I/w9DjYTpGmgQgqs22Mq/rbWq4izVKw6i7VKWgfVUF1g8IPNBSgWlbVG0raq64UQyj6pUpXgAQB3QFiG4Nq86E/VlRte/QWfUddUfmqSMUQrfprvh5TXuBLHinDuPcKq2mTnDExzK9vmArQNi1/avS6/P0Cz+d1HIzHCTJfrlDQ3bgNHAATc3I+JkNY0gti4cDs+6/9/wDxQpHGia271wgqMwk5L7PBQR3RMjed5vkpnsgTulZza8nMuig8DTuLRASG37pjRsCnOOzR2QOZ9Yey0PhclwyIDzQeFQwaTJXaqVv4ccWdcha3cPOgoNrgs1OJc0k1W4VpBHcrOUXFx2NdpAFjuSrFuKWllbk+gQceke0vJvskc8Gh6C0gbZNr2R+yx3uPNIKOZwklc7uTYQS2/sRaobpjxsgawdktDungCkgAApAxxJqhScNwClIv5pRVeyBzPrKfjSuiLSKJBsAiwfZQWfW+xWGNG+R5MUL5HNBOlrS4j1OyCRq0nn1J9k40dj3TI3tcD6JbBI00PdBVZQAmdSGOUfOH7fUDygNG6BHA2ngeSwUh5tWvQsLBzuoRQ9TzDh4p80k22wHYX6oK/FYZpGwtrU9wa2zW5NBH6rg5PTMt+LmRGKZnLXfn8l0Lrc36O8LGiHR4BkZMZBa5gcd/Uk91iPE3U39Xz25UjdJEbYxZskN4s+u6CtxyNfI3Vp0txgzoJ/8AseHfiqvHHnv2Vhj7g+xQddwI/OXc7d1oYQzQ0uG9cLL+H3mfp8EhFEsFhaKJuvQ2jdboOIDc16IPUn3Fp9SOEdrwD5hShZ52a0XySgrXDa0worhaGUHhsF5K3hIgRzSORXolaAvONlK0IEb/AIh+xaLw/wBTyul65sN7WyOBY7U2w4LPM+uaV1gdOzsjAmysfHfJjw7yvb+73QDMdOJ3JJs2la7vVV3pN+INhyB6IgosJ9PVBX5zfM3bvSCN27KVmja/RQ2nYoFIoc90R3+CDXdDI8pRSbiPyQeh3dSXJ2A2SY/Nk7pcg8BB6Ab+ym4xqXYWoUJaBypGNJcm1coOp+B5nP6ZxYY8tHstZAOw5vhYLwLk6ZZcUmtbdbb9Ryt/jkM3Is8BBwtzSDsFCzXEuFHgK0kYNySLCpsveQmt0Ea6ATHHfZPLbGxTDyg92Xh6pey8Pmga75WnsTUrBdoHRjzOvlXHTs3IgxZIIp3sinGmVjT9YKmZs4k7hX8XSpD0I9TbKzQ00Y97q6u/mePRAH4bCAG7fYh7gex7JGkgAfmn7mr5rugBO34jT2PFKvbs4g9lbuYHR0QqzIjLJfYlB6FwbM1zxbQ4Ej1U/qWXBlGMxMrTdnSAaPA+xVo+Se30QOiHnCdNVfIoYtj+1oj7dVirKBjHaWkeqkYoAp3JvsovdS4xoo1taDWeG8z4HVsSQjyl2k/I7Lq2O43uN+5XE8OcWCCNQ4PuuwYGc2bDhcKLpIwftQcfLbsNVPO2yeVa6nBps7UquZwo7oIrgfkhd0V7hSE36yBx4XtNb+qV3C8PyQMcN0rHEO/BI4pED2Hc8K2x3H4LWg0CBYB/2VODRWi/V+O3oDOoMzmuyA/Scba6uthd8b3wgEfMLO+ydoBFjsgRyOAG5BpPD3blAUtNUQPsUHNi1MvghSxIR35SSM+JqDjVeiCmGyfe+ydkxiOTa/tTByOyBz7sFPl2aK9U/IgmZAyWSMta47EobzqjDr2HKAY5UhswLADso7QLq098dC0Fliutvlo+q6Z4MnkyOlQ35nRPLPsXKOnyFrzXPouqeAnn9WC/35CSfwQc7lcWQvJ4rdVUrgeFb57m/Q3FpCorvjhB54QxsU9xNIbTueEBPS0oCbfqlBQMO3KaOT+CSQ+iaHbVSB43JVqKaGjnbkKpjvXZGy0nUMTAZ0/DnwciR+W8EZELxsyu429fc2gjsLDduF9kUVvfCAyJ/wC9xW6MyJwZueONkCnT5d++y8LI229iEgiLiAapFEZaRqsDuUFd1GAkB/30FBJG1rQSwGSM2KHoqGaIxylrh8kEqfIfPAA4ABo3ruR3KiXsEVm8J9wVHJqggcBuSCnh97P+9MYbKcBvvugkRsAfqYd11nwO4SdHx3tGmnODhXJXJcOGabKZDC175HkNYxosuPou/eD+hP6R0iHEynanbveG8Bx9Pkg4HlPPwNzsTwokbqBCJmEtYByLUEPIca+9BIdyht2srxJcNkKyAUEoGwXeiS99kOO9PZKSQgZKdxaY29WwKbK4ly8yzfPooiVjNtp3+5XOHL8bFaCGnRsSqWSX4EVD67hQ9lL8PzuM78ckU8W35qquY4viWHOoeyJHFf71G9rICHE52t7QCTwFLY8QxDVYLr5QJ9H2DwD3/wBk+bGaGjzEnigd0z4lx0SANvNfA3UDM67DExzYiZpD3J8oQTC9kY8x01uS/ZUXUZ2yTaoxY9fVRJ82fLk1TPB9gKCFI8hu3YoJIkayNw9eEDcnZMjt5s8KQ1lDUUAzbHi+CicOG6WcagE0Go7O9DsEGy/Rfiuy/GeO4N1MgY6R5A2aKofmvoLHhBGojbssn4B6BjdA6PA4QhmTPG1+Q93LjXG/HyWxZIwMuwAg+TOqvsRNqqtVwPalYdW1ao9TS0m7tQY6J3QEdenYUUCTbnb0CO7jsPmo+QeN0CtdpTi+z2QQdkt3v6KIRxso0Xlbbvq8qPvfzRJnHysJAAQJLIZZC5x3S4+QcbJjlaaLDaG0A6iSD2XnEat+EG9xadityGgEO34UDOzoIbEkgdKNhE0/mqGHrGXFhNxInBsYs6gN/vUOMj4g1OJvclVUvOzsjIeQXAR3s1vCi36p8lA9kgF87KI8w6Tt9684/s9/Ve7jfdP0a4jtwgtsrphxOm9P6hDJ9Iw8thAma3/DkH1o3eh9PXdRoyDse60XgCaPMZn+F894GN1Vn93LjXwskDyEfPYfYFnmRyNBZMwxzxuLJGEfVcDRH3qqR7S0Vdq/8AdMZn+IYn5DdUGN+0c08OPYf++iqsfGkzJRDAwukceP5+y6F4X6XH0eMnWJJJPM89gQOAg6Kcz6Q015R2TsaZzR8N5dzsSVnT1EfDHwwbOx3UmDPmaWhrm1yg4H1R2oxgWavlQADfuFv8voHTJZG68dxodpnj8igjw50oX/AHZ+/wD88n9SDFmyPyUbJ2G/4Lff2e6X/p3fxn/zQ5PDfSf9M7+NJ/UgwTjQPK8D81uR4b6T/pXfxn/1Jf7NdIo/3V3H+c/+pBhWC5Gjt6pssmtxcQatb0eG+kiyMZ2w/wA6T+pM/s30gu3xTz/nP/mgwbHmjfKUnzAFbs+GukAisU/xn/zS/wBmukf6U/xn/wA0GGYduEprkcrct8NdJ/0rv4z/AOpKfDXSa/6V38aT+pBiXut17bheDuKW2d4b6TY/uzv40n9Sc3w10m/+md/Hk/qQYn3RofqOC2P9m+k3/wBM/wDjyf1Ikfh3pbL047uP855/3QZbHL4DFkY7i2eJ7ZI3Ds5pBB+8K38WztyevzZ7ITF+sI48oxk8Oc2jXsSLV1D0Pp2gj6Oav/Nf/NL1Lo2Bk5bXzRPcY42Rs/avFNA2Gx90GZ8IZbnddYCdLXgtH3LpEVBxBJ271ss50boPTcfqUUkMDmvB2PxXn8ytp9FhA2Z+JQQ2uGmhZUmCTSAACaS/Ror+qf8A7FHjgj0ny8D1KD//2Q=="/>
          <p:cNvSpPr>
            <a:spLocks noChangeAspect="1" noChangeArrowheads="1"/>
          </p:cNvSpPr>
          <p:nvPr/>
        </p:nvSpPr>
        <p:spPr bwMode="auto">
          <a:xfrm>
            <a:off x="16510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alibri" pitchFamily="34" charset="0"/>
            </a:endParaRPr>
          </a:p>
        </p:txBody>
      </p:sp>
      <p:pic>
        <p:nvPicPr>
          <p:cNvPr id="19461" name="Picture 9" descr="http://pozitifyasam.org/assets/images/tbmm_mes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325" y="3714750"/>
            <a:ext cx="40036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1" descr="http://f.internetara.com/onbellek/12/02/20/iuuq_NV_00zfojdfllbovov_SL_gjmft_SL_xpseqsftt_SL_dpn031230120ucnn_SK_cjob_SL_kq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0475" y="500063"/>
            <a:ext cx="40735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1E799-8D2A-4275-BC27-A8D29C52767D}" type="slidenum">
              <a:rPr lang="tr-TR"/>
              <a:pPr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250</Words>
  <Application>Microsoft Office PowerPoint</Application>
  <PresentationFormat>Ekran Gösterisi (4:3)</PresentationFormat>
  <Paragraphs>60</Paragraphs>
  <Slides>14</Slides>
  <Notes>5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6" baseType="lpstr">
      <vt:lpstr>Ofis Teması</vt:lpstr>
      <vt:lpstr>Document</vt:lpstr>
      <vt:lpstr>Slayt 1</vt:lpstr>
      <vt:lpstr>Slayt 2</vt:lpstr>
      <vt:lpstr>Slayt 3</vt:lpstr>
      <vt:lpstr>Slayt 4</vt:lpstr>
      <vt:lpstr>Slayt 5</vt:lpstr>
      <vt:lpstr>The country is encircled by seas on three sides: the Aegean Sea to the west, the Black Sea to the north and the Mediterranean Sea to the south  </vt:lpstr>
      <vt:lpstr>Language</vt:lpstr>
      <vt:lpstr>Slayt 8</vt:lpstr>
      <vt:lpstr>Politics</vt:lpstr>
      <vt:lpstr>Demographics</vt:lpstr>
      <vt:lpstr>Economy</vt:lpstr>
      <vt:lpstr>The currency of Turkey is Turkish Lira </vt:lpstr>
      <vt:lpstr>Tourism</vt:lpstr>
      <vt:lpstr>THANK YOU FOR LISTENING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Fatma Simay Çelik</dc:creator>
  <cp:lastModifiedBy>selda</cp:lastModifiedBy>
  <cp:revision>34</cp:revision>
  <dcterms:created xsi:type="dcterms:W3CDTF">2013-09-08T21:19:38Z</dcterms:created>
  <dcterms:modified xsi:type="dcterms:W3CDTF">2013-10-20T18:24:31Z</dcterms:modified>
</cp:coreProperties>
</file>